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93" r:id="rId4"/>
  </p:sldMasterIdLst>
  <p:notesMasterIdLst>
    <p:notesMasterId r:id="rId8"/>
  </p:notesMasterIdLst>
  <p:handoutMasterIdLst>
    <p:handoutMasterId r:id="rId9"/>
  </p:handoutMasterIdLst>
  <p:sldIdLst>
    <p:sldId id="257" r:id="rId5"/>
    <p:sldId id="258" r:id="rId6"/>
    <p:sldId id="259" r:id="rId7"/>
  </p:sldIdLst>
  <p:sldSz cx="6858000" cy="9906000" type="A4"/>
  <p:notesSz cx="6858000" cy="9144000"/>
  <p:embeddedFontLst>
    <p:embeddedFont>
      <p:font typeface="Trebuchet MS" panose="020B0603020202020204" pitchFamily="34" charset="0"/>
      <p:regular r:id="rId10"/>
      <p:bold r:id="rId11"/>
      <p:italic r:id="rId12"/>
      <p:boldItalic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Circe" panose="020B0604020202020204" charset="0"/>
      <p:regular r:id="rId18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8" userDrawn="1">
          <p15:clr>
            <a:srgbClr val="A4A3A4"/>
          </p15:clr>
        </p15:guide>
        <p15:guide id="2" pos="39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Зиянуров Тимур Рафаилович" initials="ЗТР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0A34"/>
    <a:srgbClr val="B1536E"/>
    <a:srgbClr val="E21641"/>
    <a:srgbClr val="C0C0C0"/>
    <a:srgbClr val="7E394D"/>
    <a:srgbClr val="AA0000"/>
    <a:srgbClr val="A5154C"/>
    <a:srgbClr val="F3D3DB"/>
    <a:srgbClr val="E8258B"/>
    <a:srgbClr val="002D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Средний стиль 3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583" autoAdjust="0"/>
    <p:restoredTop sz="95742" autoAdjust="0"/>
  </p:normalViewPr>
  <p:slideViewPr>
    <p:cSldViewPr snapToGrid="0" snapToObjects="1">
      <p:cViewPr>
        <p:scale>
          <a:sx n="100" d="100"/>
          <a:sy n="100" d="100"/>
        </p:scale>
        <p:origin x="3156" y="-972"/>
      </p:cViewPr>
      <p:guideLst>
        <p:guide orient="horz" pos="2138"/>
        <p:guide pos="39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notesViewPr>
    <p:cSldViewPr snapToGrid="0" snapToObjects="1" showGuides="1">
      <p:cViewPr varScale="1">
        <p:scale>
          <a:sx n="86" d="100"/>
          <a:sy n="86" d="100"/>
        </p:scale>
        <p:origin x="2718" y="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customXml" Target="../customXml/item2.xml"/><Relationship Id="rId16" Type="http://schemas.openxmlformats.org/officeDocument/2006/relationships/font" Target="fonts/font7.fntdata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2.fntdata"/><Relationship Id="rId5" Type="http://schemas.openxmlformats.org/officeDocument/2006/relationships/slide" Target="slides/slide1.xml"/><Relationship Id="rId15" Type="http://schemas.openxmlformats.org/officeDocument/2006/relationships/font" Target="fonts/font6.fntdata"/><Relationship Id="rId23" Type="http://schemas.openxmlformats.org/officeDocument/2006/relationships/tableStyles" Target="tableStyles.xml"/><Relationship Id="rId10" Type="http://schemas.openxmlformats.org/officeDocument/2006/relationships/font" Target="fonts/font1.fntdata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openxmlformats.org/officeDocument/2006/relationships/font" Target="fonts/font5.fntdata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pattFill prst="narHorz">
              <a:fgClr>
                <a:schemeClr val="accent2"/>
              </a:fgClr>
              <a:bgClr>
                <a:schemeClr val="accent2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2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'ОПИФ ОФЗ'!$L$7:$P$7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'ОПИФ ОФЗ'!$L$8:$P$8</c:f>
              <c:numCache>
                <c:formatCode>General</c:formatCode>
                <c:ptCount val="5"/>
                <c:pt idx="3" formatCode="0.0%">
                  <c:v>1.5689751354797554E-2</c:v>
                </c:pt>
                <c:pt idx="4" formatCode="0.00%">
                  <c:v>-2.2862130856520779E-2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63-4AB2-836D-538A76F380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4"/>
        <c:overlap val="-22"/>
        <c:axId val="342282760"/>
        <c:axId val="342282104"/>
      </c:barChart>
      <c:catAx>
        <c:axId val="342282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42282104"/>
        <c:crosses val="autoZero"/>
        <c:auto val="1"/>
        <c:lblAlgn val="ctr"/>
        <c:lblOffset val="100"/>
        <c:noMultiLvlLbl val="0"/>
      </c:catAx>
      <c:valAx>
        <c:axId val="342282104"/>
        <c:scaling>
          <c:orientation val="minMax"/>
        </c:scaling>
        <c:delete val="0"/>
        <c:axPos val="l"/>
        <c:numFmt formatCode="0.0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42282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C8CEB70C-A80C-EE48-97FD-C459602D08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77475BA-0CAC-224B-85BB-D21B030588B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EE2C2C-EB4C-B147-98D6-AE10D3AE5F5D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70A032F-BE4C-1C49-8A01-4BFB21031B9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CD0BF96-D370-0A42-84A9-C8C8307D614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7E246B-2F3A-3048-9A75-9FBB042FCD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75668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66FBF9-9FC2-964C-84BD-864089A0D1E5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E1F813-BF3C-C34A-8AB4-5CD42DA47E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9695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47791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3" userDrawn="1">
          <p15:clr>
            <a:srgbClr val="FBAE40"/>
          </p15:clr>
        </p15:guide>
        <p15:guide id="2" pos="118" userDrawn="1">
          <p15:clr>
            <a:srgbClr val="FBAE40"/>
          </p15:clr>
        </p15:guide>
        <p15:guide id="3" pos="246" userDrawn="1">
          <p15:clr>
            <a:srgbClr val="FBAE40"/>
          </p15:clr>
        </p15:guide>
        <p15:guide id="4" pos="4200" userDrawn="1">
          <p15:clr>
            <a:srgbClr val="FBAE40"/>
          </p15:clr>
        </p15:guide>
        <p15:guide id="5" pos="374" userDrawn="1">
          <p15:clr>
            <a:srgbClr val="FBAE40"/>
          </p15:clr>
        </p15:guide>
        <p15:guide id="6" orient="horz" pos="82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15">
            <a:extLst>
              <a:ext uri="{FF2B5EF4-FFF2-40B4-BE49-F238E27FC236}">
                <a16:creationId xmlns:a16="http://schemas.microsoft.com/office/drawing/2014/main" id="{E4595FA4-34CF-5342-B0A1-A1CB4DC0EB24}"/>
              </a:ext>
            </a:extLst>
          </p:cNvPr>
          <p:cNvSpPr txBox="1">
            <a:spLocks/>
          </p:cNvSpPr>
          <p:nvPr userDrawn="1"/>
        </p:nvSpPr>
        <p:spPr>
          <a:xfrm>
            <a:off x="192116" y="9056455"/>
            <a:ext cx="338264" cy="52740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rgbClr val="89898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572896A-31C8-8E43-8CC8-B8DBECAFC478}" type="slidenum">
              <a:rPr lang="ru-RU" sz="1733" smtClean="0"/>
              <a:pPr/>
              <a:t>‹#›</a:t>
            </a:fld>
            <a:endParaRPr lang="ru-RU" sz="1733" dirty="0"/>
          </a:p>
        </p:txBody>
      </p:sp>
      <p:sp>
        <p:nvSpPr>
          <p:cNvPr id="23" name="Текст 35">
            <a:extLst>
              <a:ext uri="{FF2B5EF4-FFF2-40B4-BE49-F238E27FC236}">
                <a16:creationId xmlns:a16="http://schemas.microsoft.com/office/drawing/2014/main" id="{A4C1D3DF-06F1-2F44-9E33-A3DE457AB96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97569" y="2025261"/>
            <a:ext cx="6075759" cy="386301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024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" sz="2024" dirty="0">
                <a:effectLst/>
                <a:latin typeface="Calibri" panose="020F0502020204030204" pitchFamily="34" charset="0"/>
              </a:rPr>
              <a:t>Прошедший месяц был богат на корпоративные и политические события. Возобновление санкционной ритори- ки в отношении РФ, вызванное публикацией 13 февраля очередного антироссийского законопроекта в конгрес- се США, способствовали росту опасений инвесторов относительно перспектив российского фондового рынка. Среди прочих мер новый законопроект подразумевает ограничительные меры против российских финансовых институтов, нефтяного сектора, а также запрет на инвестиции в новый суверенный долг РФ. </a:t>
            </a:r>
            <a:endParaRPr lang="ru" dirty="0"/>
          </a:p>
          <a:p>
            <a:r>
              <a:rPr lang="ru" sz="2024" dirty="0">
                <a:effectLst/>
                <a:latin typeface="Calibri" panose="020F0502020204030204" pitchFamily="34" charset="0"/>
              </a:rPr>
              <a:t>На этом фоне после обновления исторического максимума в 2,551 пункт в первую неделю февраля Индекс Мо- сБиржи корректировался более чем на 4%. Несмотря на первичную негативную реакцию рынка, финальные пер- спективы законопроекта, а также его конечная форма и сроки принятия остаются туманными. Это позволило рынку отыграть часть падения, закрыв месяц ниже на 1,4% на отметке 2,485 пунктов по Индексу МосБиржи. По- литическая нестабильность в Венесуэле и сокращение добычи в рамках сделки "ОПЕК+" способствовали восста- новлению цены на нефть. В результате стоимость барреля марки Brent выросла на 5,2% в феврале до отметки $66.0. При этом средняя цена с начала года находится на относительно комфортном уровне в $62.4 долларов США на баррель по сравнению со средним уровнем в $67.3 за соответствующий период 2018 года. </a:t>
            </a:r>
            <a:endParaRPr lang="ru" dirty="0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329EE23E-F4AF-394A-A648-D8B625688298}"/>
              </a:ext>
            </a:extLst>
          </p:cNvPr>
          <p:cNvSpPr/>
          <p:nvPr userDrawn="1"/>
        </p:nvSpPr>
        <p:spPr>
          <a:xfrm>
            <a:off x="6342636" y="633790"/>
            <a:ext cx="30692" cy="79884"/>
          </a:xfrm>
          <a:prstGeom prst="ellipse">
            <a:avLst/>
          </a:prstGeom>
          <a:solidFill>
            <a:srgbClr val="FE6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01C6F77-66D0-D349-A91E-AFA5127A1438}"/>
              </a:ext>
            </a:extLst>
          </p:cNvPr>
          <p:cNvSpPr txBox="1"/>
          <p:nvPr userDrawn="1"/>
        </p:nvSpPr>
        <p:spPr>
          <a:xfrm>
            <a:off x="6400252" y="485616"/>
            <a:ext cx="262572" cy="982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46" dirty="0"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  <a:endParaRPr lang="ru-RU" sz="1446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391F1B00-78EB-9C47-8148-27C1555C0A3F}"/>
              </a:ext>
            </a:extLst>
          </p:cNvPr>
          <p:cNvSpPr/>
          <p:nvPr userDrawn="1"/>
        </p:nvSpPr>
        <p:spPr>
          <a:xfrm>
            <a:off x="6593752" y="9189110"/>
            <a:ext cx="151664" cy="394744"/>
          </a:xfrm>
          <a:prstGeom prst="ellipse">
            <a:avLst/>
          </a:prstGeom>
          <a:solidFill>
            <a:srgbClr val="FE6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/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05D7D707-6A13-594D-88F5-38D504E60C92}"/>
              </a:ext>
            </a:extLst>
          </p:cNvPr>
          <p:cNvSpPr/>
          <p:nvPr userDrawn="1"/>
        </p:nvSpPr>
        <p:spPr>
          <a:xfrm>
            <a:off x="2358198" y="445125"/>
            <a:ext cx="93457" cy="243246"/>
          </a:xfrm>
          <a:prstGeom prst="ellipse">
            <a:avLst/>
          </a:prstGeom>
          <a:solidFill>
            <a:srgbClr val="FE6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/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95C546B2-6504-6C47-B209-7B4A495095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2111" y="481542"/>
            <a:ext cx="689372" cy="513644"/>
          </a:xfrm>
          <a:prstGeom prst="rect">
            <a:avLst/>
          </a:prstGeom>
        </p:spPr>
      </p:pic>
      <p:sp>
        <p:nvSpPr>
          <p:cNvPr id="14" name="Текст 35">
            <a:extLst>
              <a:ext uri="{FF2B5EF4-FFF2-40B4-BE49-F238E27FC236}">
                <a16:creationId xmlns:a16="http://schemas.microsoft.com/office/drawing/2014/main" id="{701E96FC-75C1-F942-85EE-729A4145D3B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97569" y="1417995"/>
            <a:ext cx="2949141" cy="53348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601" b="0" i="0">
                <a:solidFill>
                  <a:srgbClr val="767A7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2601" dirty="0">
                <a:effectLst/>
                <a:latin typeface="Calibri,Bold"/>
              </a:rPr>
              <a:t>Заголовок</a:t>
            </a:r>
            <a:endParaRPr lang="ru-RU" dirty="0"/>
          </a:p>
        </p:txBody>
      </p:sp>
      <p:sp>
        <p:nvSpPr>
          <p:cNvPr id="18" name="Текст 35">
            <a:extLst>
              <a:ext uri="{FF2B5EF4-FFF2-40B4-BE49-F238E27FC236}">
                <a16:creationId xmlns:a16="http://schemas.microsoft.com/office/drawing/2014/main" id="{66D65FCB-6F6F-1643-B732-1B2AD0A0C6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008180" y="503292"/>
            <a:ext cx="2328146" cy="51008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r">
              <a:buNone/>
              <a:defRPr sz="1446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" dirty="0"/>
              <a:t>Название отчета</a:t>
            </a:r>
            <a:endParaRPr lang="ru-RU" dirty="0"/>
          </a:p>
        </p:txBody>
      </p:sp>
      <p:sp>
        <p:nvSpPr>
          <p:cNvPr id="12" name="Овал 27">
            <a:extLst>
              <a:ext uri="{FF2B5EF4-FFF2-40B4-BE49-F238E27FC236}">
                <a16:creationId xmlns:a16="http://schemas.microsoft.com/office/drawing/2014/main" id="{BDF5C354-02C7-094D-BD13-3BDA088F0560}"/>
              </a:ext>
            </a:extLst>
          </p:cNvPr>
          <p:cNvSpPr/>
          <p:nvPr userDrawn="1"/>
        </p:nvSpPr>
        <p:spPr>
          <a:xfrm>
            <a:off x="-173254" y="6464592"/>
            <a:ext cx="254501" cy="662403"/>
          </a:xfrm>
          <a:prstGeom prst="ellipse">
            <a:avLst/>
          </a:prstGeom>
          <a:solidFill>
            <a:srgbClr val="002D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/>
          </a:p>
        </p:txBody>
      </p:sp>
      <p:sp>
        <p:nvSpPr>
          <p:cNvPr id="20" name="Текст 35">
            <a:extLst>
              <a:ext uri="{FF2B5EF4-FFF2-40B4-BE49-F238E27FC236}">
                <a16:creationId xmlns:a16="http://schemas.microsoft.com/office/drawing/2014/main" id="{4BD27560-87F4-C140-8549-5DD67E3715D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97569" y="6203003"/>
            <a:ext cx="2949141" cy="53348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601" b="0" i="0">
                <a:solidFill>
                  <a:srgbClr val="767A7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2601" dirty="0">
                <a:effectLst/>
                <a:latin typeface="Calibri,Bold"/>
              </a:rPr>
              <a:t>Заголовок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17512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3" userDrawn="1">
          <p15:clr>
            <a:srgbClr val="FBAE40"/>
          </p15:clr>
        </p15:guide>
        <p15:guide id="2" pos="118" userDrawn="1">
          <p15:clr>
            <a:srgbClr val="FBAE40"/>
          </p15:clr>
        </p15:guide>
        <p15:guide id="3" pos="246" userDrawn="1">
          <p15:clr>
            <a:srgbClr val="FBAE40"/>
          </p15:clr>
        </p15:guide>
        <p15:guide id="4" pos="4200" userDrawn="1">
          <p15:clr>
            <a:srgbClr val="FBAE40"/>
          </p15:clr>
        </p15:guide>
        <p15:guide id="5" pos="374" userDrawn="1">
          <p15:clr>
            <a:srgbClr val="FBAE40"/>
          </p15:clr>
        </p15:guide>
        <p15:guide id="6" orient="horz" pos="826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15">
            <a:extLst>
              <a:ext uri="{FF2B5EF4-FFF2-40B4-BE49-F238E27FC236}">
                <a16:creationId xmlns:a16="http://schemas.microsoft.com/office/drawing/2014/main" id="{E4595FA4-34CF-5342-B0A1-A1CB4DC0EB24}"/>
              </a:ext>
            </a:extLst>
          </p:cNvPr>
          <p:cNvSpPr txBox="1">
            <a:spLocks/>
          </p:cNvSpPr>
          <p:nvPr userDrawn="1"/>
        </p:nvSpPr>
        <p:spPr>
          <a:xfrm>
            <a:off x="192116" y="9056455"/>
            <a:ext cx="338264" cy="52740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rgbClr val="89898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572896A-31C8-8E43-8CC8-B8DBECAFC478}" type="slidenum">
              <a:rPr lang="ru-RU" sz="1733" smtClean="0"/>
              <a:pPr/>
              <a:t>‹#›</a:t>
            </a:fld>
            <a:endParaRPr lang="ru-RU" sz="1733" dirty="0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329EE23E-F4AF-394A-A648-D8B625688298}"/>
              </a:ext>
            </a:extLst>
          </p:cNvPr>
          <p:cNvSpPr/>
          <p:nvPr userDrawn="1"/>
        </p:nvSpPr>
        <p:spPr>
          <a:xfrm>
            <a:off x="6342636" y="633790"/>
            <a:ext cx="30692" cy="79884"/>
          </a:xfrm>
          <a:prstGeom prst="ellipse">
            <a:avLst/>
          </a:prstGeom>
          <a:solidFill>
            <a:srgbClr val="FE6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01C6F77-66D0-D349-A91E-AFA5127A1438}"/>
              </a:ext>
            </a:extLst>
          </p:cNvPr>
          <p:cNvSpPr txBox="1"/>
          <p:nvPr userDrawn="1"/>
        </p:nvSpPr>
        <p:spPr>
          <a:xfrm>
            <a:off x="6400252" y="485616"/>
            <a:ext cx="262572" cy="982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46" dirty="0"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  <a:endParaRPr lang="ru-RU" sz="1446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391F1B00-78EB-9C47-8148-27C1555C0A3F}"/>
              </a:ext>
            </a:extLst>
          </p:cNvPr>
          <p:cNvSpPr/>
          <p:nvPr userDrawn="1"/>
        </p:nvSpPr>
        <p:spPr>
          <a:xfrm>
            <a:off x="6593752" y="9189110"/>
            <a:ext cx="151664" cy="394744"/>
          </a:xfrm>
          <a:prstGeom prst="ellipse">
            <a:avLst/>
          </a:prstGeom>
          <a:solidFill>
            <a:srgbClr val="FE6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/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05D7D707-6A13-594D-88F5-38D504E60C92}"/>
              </a:ext>
            </a:extLst>
          </p:cNvPr>
          <p:cNvSpPr/>
          <p:nvPr userDrawn="1"/>
        </p:nvSpPr>
        <p:spPr>
          <a:xfrm>
            <a:off x="2358198" y="445125"/>
            <a:ext cx="93457" cy="243246"/>
          </a:xfrm>
          <a:prstGeom prst="ellipse">
            <a:avLst/>
          </a:prstGeom>
          <a:solidFill>
            <a:srgbClr val="FE6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/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95C546B2-6504-6C47-B209-7B4A495095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2111" y="481542"/>
            <a:ext cx="689372" cy="513644"/>
          </a:xfrm>
          <a:prstGeom prst="rect">
            <a:avLst/>
          </a:prstGeom>
        </p:spPr>
      </p:pic>
      <p:sp>
        <p:nvSpPr>
          <p:cNvPr id="14" name="Текст 35">
            <a:extLst>
              <a:ext uri="{FF2B5EF4-FFF2-40B4-BE49-F238E27FC236}">
                <a16:creationId xmlns:a16="http://schemas.microsoft.com/office/drawing/2014/main" id="{701E96FC-75C1-F942-85EE-729A4145D3B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97569" y="1417995"/>
            <a:ext cx="2949141" cy="53348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601" b="0" i="0">
                <a:solidFill>
                  <a:srgbClr val="767A7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2601" dirty="0">
                <a:effectLst/>
                <a:latin typeface="Calibri,Bold"/>
              </a:rPr>
              <a:t>Заголовок</a:t>
            </a:r>
            <a:endParaRPr lang="ru-RU" dirty="0"/>
          </a:p>
        </p:txBody>
      </p:sp>
      <p:sp>
        <p:nvSpPr>
          <p:cNvPr id="18" name="Текст 35">
            <a:extLst>
              <a:ext uri="{FF2B5EF4-FFF2-40B4-BE49-F238E27FC236}">
                <a16:creationId xmlns:a16="http://schemas.microsoft.com/office/drawing/2014/main" id="{66D65FCB-6F6F-1643-B732-1B2AD0A0C6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008180" y="503292"/>
            <a:ext cx="2328146" cy="51008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r">
              <a:buNone/>
              <a:defRPr sz="1446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" dirty="0"/>
              <a:t>Название отчета</a:t>
            </a:r>
            <a:endParaRPr lang="ru-RU" dirty="0"/>
          </a:p>
        </p:txBody>
      </p:sp>
      <p:sp>
        <p:nvSpPr>
          <p:cNvPr id="12" name="Овал 27">
            <a:extLst>
              <a:ext uri="{FF2B5EF4-FFF2-40B4-BE49-F238E27FC236}">
                <a16:creationId xmlns:a16="http://schemas.microsoft.com/office/drawing/2014/main" id="{BDF5C354-02C7-094D-BD13-3BDA088F0560}"/>
              </a:ext>
            </a:extLst>
          </p:cNvPr>
          <p:cNvSpPr/>
          <p:nvPr userDrawn="1"/>
        </p:nvSpPr>
        <p:spPr>
          <a:xfrm>
            <a:off x="-173254" y="6464592"/>
            <a:ext cx="254501" cy="662403"/>
          </a:xfrm>
          <a:prstGeom prst="ellipse">
            <a:avLst/>
          </a:prstGeom>
          <a:solidFill>
            <a:srgbClr val="002D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/>
          </a:p>
        </p:txBody>
      </p:sp>
      <p:sp>
        <p:nvSpPr>
          <p:cNvPr id="15" name="Текст 35">
            <a:extLst>
              <a:ext uri="{FF2B5EF4-FFF2-40B4-BE49-F238E27FC236}">
                <a16:creationId xmlns:a16="http://schemas.microsoft.com/office/drawing/2014/main" id="{BD48AF56-6013-AE42-9095-CF78DC83D97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97569" y="2025261"/>
            <a:ext cx="6296183" cy="386301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024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2024" dirty="0">
                <a:effectLst/>
                <a:latin typeface="Calibri" panose="020F0502020204030204" pitchFamily="34" charset="0"/>
              </a:rPr>
              <a:t>Текст</a:t>
            </a:r>
            <a:endParaRPr lang="ru" dirty="0"/>
          </a:p>
        </p:txBody>
      </p:sp>
      <p:sp>
        <p:nvSpPr>
          <p:cNvPr id="17" name="Текст 35">
            <a:extLst>
              <a:ext uri="{FF2B5EF4-FFF2-40B4-BE49-F238E27FC236}">
                <a16:creationId xmlns:a16="http://schemas.microsoft.com/office/drawing/2014/main" id="{79C00A90-D143-A443-ADE9-DE2A35D7D07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97569" y="6133373"/>
            <a:ext cx="6296183" cy="261626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156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" sz="2024" dirty="0">
                <a:effectLst/>
                <a:latin typeface="Calibri" panose="020F0502020204030204" pitchFamily="34" charset="0"/>
              </a:rPr>
              <a:t>Текст</a:t>
            </a:r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31677258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3" userDrawn="1">
          <p15:clr>
            <a:srgbClr val="FBAE40"/>
          </p15:clr>
        </p15:guide>
        <p15:guide id="2" pos="118" userDrawn="1">
          <p15:clr>
            <a:srgbClr val="FBAE40"/>
          </p15:clr>
        </p15:guide>
        <p15:guide id="3" pos="246" userDrawn="1">
          <p15:clr>
            <a:srgbClr val="FBAE40"/>
          </p15:clr>
        </p15:guide>
        <p15:guide id="4" pos="4200" userDrawn="1">
          <p15:clr>
            <a:srgbClr val="FBAE40"/>
          </p15:clr>
        </p15:guide>
        <p15:guide id="5" pos="374" userDrawn="1">
          <p15:clr>
            <a:srgbClr val="FBAE40"/>
          </p15:clr>
        </p15:guide>
        <p15:guide id="6" orient="horz" pos="826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CD968CC-5887-0E4F-A1AE-8744DCFE8BDB}"/>
              </a:ext>
            </a:extLst>
          </p:cNvPr>
          <p:cNvSpPr/>
          <p:nvPr/>
        </p:nvSpPr>
        <p:spPr>
          <a:xfrm>
            <a:off x="-2475913" y="1117530"/>
            <a:ext cx="1466478" cy="1736444"/>
          </a:xfrm>
          <a:prstGeom prst="rect">
            <a:avLst/>
          </a:prstGeom>
          <a:solidFill>
            <a:srgbClr val="002D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64160" tIns="132080" rtlCol="0" anchor="t" anchorCtr="0"/>
          <a:lstStyle/>
          <a:p>
            <a:r>
              <a:rPr lang="ru-RU" sz="2889" dirty="0">
                <a:latin typeface="Trebuchet MS" charset="0"/>
                <a:ea typeface="Trebuchet MS" charset="0"/>
                <a:cs typeface="Trebuchet MS" charset="0"/>
              </a:rPr>
              <a:t>14</a:t>
            </a:r>
            <a:endParaRPr lang="en-US" sz="2889" dirty="0">
              <a:latin typeface="Trebuchet MS" charset="0"/>
              <a:ea typeface="Trebuchet MS" charset="0"/>
              <a:cs typeface="Trebuchet MS" charset="0"/>
            </a:endParaRPr>
          </a:p>
          <a:p>
            <a:r>
              <a:rPr lang="ru-RU" sz="2889" dirty="0">
                <a:latin typeface="Trebuchet MS" charset="0"/>
                <a:ea typeface="Trebuchet MS" charset="0"/>
                <a:cs typeface="Trebuchet MS" charset="0"/>
              </a:rPr>
              <a:t>44</a:t>
            </a:r>
            <a:endParaRPr lang="en-US" sz="2889" dirty="0">
              <a:latin typeface="Trebuchet MS" charset="0"/>
              <a:ea typeface="Trebuchet MS" charset="0"/>
              <a:cs typeface="Trebuchet MS" charset="0"/>
            </a:endParaRPr>
          </a:p>
          <a:p>
            <a:r>
              <a:rPr lang="ru-RU" sz="2889" dirty="0">
                <a:latin typeface="Trebuchet MS" charset="0"/>
                <a:ea typeface="Trebuchet MS" charset="0"/>
                <a:cs typeface="Trebuchet MS" charset="0"/>
              </a:rPr>
              <a:t>83</a:t>
            </a:r>
            <a:endParaRPr lang="en-US" sz="2889" dirty="0">
              <a:latin typeface="Trebuchet MS" charset="0"/>
              <a:ea typeface="Trebuchet MS" charset="0"/>
              <a:cs typeface="Trebuchet MS" charset="0"/>
            </a:endParaRPr>
          </a:p>
        </p:txBody>
      </p:sp>
      <p:sp>
        <p:nvSpPr>
          <p:cNvPr id="13" name="Rectangle 7">
            <a:extLst>
              <a:ext uri="{FF2B5EF4-FFF2-40B4-BE49-F238E27FC236}">
                <a16:creationId xmlns:a16="http://schemas.microsoft.com/office/drawing/2014/main" id="{40627985-3BC2-A340-8B77-7A401C87E4BB}"/>
              </a:ext>
            </a:extLst>
          </p:cNvPr>
          <p:cNvSpPr/>
          <p:nvPr/>
        </p:nvSpPr>
        <p:spPr>
          <a:xfrm>
            <a:off x="-2475913" y="3084764"/>
            <a:ext cx="1466478" cy="1736444"/>
          </a:xfrm>
          <a:prstGeom prst="rect">
            <a:avLst/>
          </a:prstGeom>
          <a:solidFill>
            <a:srgbClr val="FE6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64160" tIns="132080" rtlCol="0" anchor="t" anchorCtr="0"/>
          <a:lstStyle/>
          <a:p>
            <a:r>
              <a:rPr lang="en-US" sz="2889">
                <a:latin typeface="Trebuchet MS" charset="0"/>
                <a:ea typeface="Trebuchet MS" charset="0"/>
                <a:cs typeface="Trebuchet MS" charset="0"/>
              </a:rPr>
              <a:t>254</a:t>
            </a:r>
          </a:p>
          <a:p>
            <a:r>
              <a:rPr lang="ru-RU" sz="2889" dirty="0">
                <a:latin typeface="Trebuchet MS" charset="0"/>
                <a:ea typeface="Trebuchet MS" charset="0"/>
                <a:cs typeface="Trebuchet MS" charset="0"/>
              </a:rPr>
              <a:t>111</a:t>
            </a:r>
            <a:endParaRPr lang="en-US" sz="2889" dirty="0">
              <a:latin typeface="Trebuchet MS" charset="0"/>
              <a:ea typeface="Trebuchet MS" charset="0"/>
              <a:cs typeface="Trebuchet MS" charset="0"/>
            </a:endParaRPr>
          </a:p>
          <a:p>
            <a:r>
              <a:rPr lang="ru-RU" sz="2889" dirty="0">
                <a:latin typeface="Trebuchet MS" charset="0"/>
                <a:ea typeface="Trebuchet MS" charset="0"/>
                <a:cs typeface="Trebuchet MS" charset="0"/>
              </a:rPr>
              <a:t>0</a:t>
            </a:r>
            <a:endParaRPr lang="en-US" sz="2889" dirty="0">
              <a:latin typeface="Trebuchet MS" charset="0"/>
              <a:ea typeface="Trebuchet MS" charset="0"/>
              <a:cs typeface="Trebuchet MS" charset="0"/>
            </a:endParaRPr>
          </a:p>
        </p:txBody>
      </p:sp>
      <p:sp>
        <p:nvSpPr>
          <p:cNvPr id="18" name="Rectangle 7">
            <a:extLst>
              <a:ext uri="{FF2B5EF4-FFF2-40B4-BE49-F238E27FC236}">
                <a16:creationId xmlns:a16="http://schemas.microsoft.com/office/drawing/2014/main" id="{6167FD1A-3C11-874D-940D-4A8A2197BA56}"/>
              </a:ext>
            </a:extLst>
          </p:cNvPr>
          <p:cNvSpPr/>
          <p:nvPr/>
        </p:nvSpPr>
        <p:spPr>
          <a:xfrm>
            <a:off x="-2475913" y="5051998"/>
            <a:ext cx="1466478" cy="1736444"/>
          </a:xfrm>
          <a:prstGeom prst="rect">
            <a:avLst/>
          </a:prstGeom>
          <a:solidFill>
            <a:srgbClr val="767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64160" tIns="132080" rtlCol="0" anchor="t" anchorCtr="0"/>
          <a:lstStyle/>
          <a:p>
            <a:r>
              <a:rPr lang="ru-RU" sz="2889" dirty="0">
                <a:latin typeface="Trebuchet MS" charset="0"/>
                <a:ea typeface="Trebuchet MS" charset="0"/>
                <a:cs typeface="Trebuchet MS" charset="0"/>
              </a:rPr>
              <a:t>118</a:t>
            </a:r>
            <a:endParaRPr lang="en-US" sz="2889" dirty="0">
              <a:latin typeface="Trebuchet MS" charset="0"/>
              <a:ea typeface="Trebuchet MS" charset="0"/>
              <a:cs typeface="Trebuchet MS" charset="0"/>
            </a:endParaRPr>
          </a:p>
          <a:p>
            <a:r>
              <a:rPr lang="ru-RU" sz="2889" dirty="0">
                <a:latin typeface="Trebuchet MS" charset="0"/>
                <a:ea typeface="Trebuchet MS" charset="0"/>
                <a:cs typeface="Trebuchet MS" charset="0"/>
              </a:rPr>
              <a:t>122</a:t>
            </a:r>
            <a:endParaRPr lang="en-US" sz="2889" dirty="0">
              <a:latin typeface="Trebuchet MS" charset="0"/>
              <a:ea typeface="Trebuchet MS" charset="0"/>
              <a:cs typeface="Trebuchet MS" charset="0"/>
            </a:endParaRPr>
          </a:p>
          <a:p>
            <a:r>
              <a:rPr lang="ru-RU" sz="2889" dirty="0">
                <a:latin typeface="Trebuchet MS" charset="0"/>
                <a:ea typeface="Trebuchet MS" charset="0"/>
                <a:cs typeface="Trebuchet MS" charset="0"/>
              </a:rPr>
              <a:t>124</a:t>
            </a:r>
            <a:endParaRPr lang="en-US" sz="2889" dirty="0">
              <a:latin typeface="Trebuchet MS" charset="0"/>
              <a:ea typeface="Trebuchet MS" charset="0"/>
              <a:cs typeface="Trebuchet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3210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</p:sldLayoutIdLst>
  <p:hf hdr="0" ftr="0" dt="0"/>
  <p:txStyles>
    <p:titleStyle>
      <a:lvl1pPr algn="l" defTabSz="1320793" rtl="0" eaLnBrk="1" latinLnBrk="0" hangingPunct="1">
        <a:lnSpc>
          <a:spcPct val="90000"/>
        </a:lnSpc>
        <a:spcBef>
          <a:spcPct val="0"/>
        </a:spcBef>
        <a:buNone/>
        <a:defRPr sz="63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99" indent="-330199" algn="l" defTabSz="1320793" rtl="0" eaLnBrk="1" latinLnBrk="0" hangingPunct="1">
        <a:lnSpc>
          <a:spcPct val="90000"/>
        </a:lnSpc>
        <a:spcBef>
          <a:spcPts val="1446"/>
        </a:spcBef>
        <a:buFont typeface="Arial" panose="020B0604020202020204" pitchFamily="34" charset="0"/>
        <a:buChar char="•"/>
        <a:defRPr sz="4044" kern="1200">
          <a:solidFill>
            <a:schemeClr val="tx1"/>
          </a:solidFill>
          <a:latin typeface="+mn-lt"/>
          <a:ea typeface="+mn-ea"/>
          <a:cs typeface="+mn-cs"/>
        </a:defRPr>
      </a:lvl1pPr>
      <a:lvl2pPr marL="990596" indent="-330199" algn="l" defTabSz="1320793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650991" indent="-330199" algn="l" defTabSz="1320793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889" kern="1200">
          <a:solidFill>
            <a:schemeClr val="tx1"/>
          </a:solidFill>
          <a:latin typeface="+mn-lt"/>
          <a:ea typeface="+mn-ea"/>
          <a:cs typeface="+mn-cs"/>
        </a:defRPr>
      </a:lvl3pPr>
      <a:lvl4pPr marL="2311388" indent="-330199" algn="l" defTabSz="1320793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1" kern="1200">
          <a:solidFill>
            <a:schemeClr val="tx1"/>
          </a:solidFill>
          <a:latin typeface="+mn-lt"/>
          <a:ea typeface="+mn-ea"/>
          <a:cs typeface="+mn-cs"/>
        </a:defRPr>
      </a:lvl4pPr>
      <a:lvl5pPr marL="2971784" indent="-330199" algn="l" defTabSz="1320793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1" kern="1200">
          <a:solidFill>
            <a:schemeClr val="tx1"/>
          </a:solidFill>
          <a:latin typeface="+mn-lt"/>
          <a:ea typeface="+mn-ea"/>
          <a:cs typeface="+mn-cs"/>
        </a:defRPr>
      </a:lvl5pPr>
      <a:lvl6pPr marL="3632179" indent="-330199" algn="l" defTabSz="1320793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1" kern="1200">
          <a:solidFill>
            <a:schemeClr val="tx1"/>
          </a:solidFill>
          <a:latin typeface="+mn-lt"/>
          <a:ea typeface="+mn-ea"/>
          <a:cs typeface="+mn-cs"/>
        </a:defRPr>
      </a:lvl6pPr>
      <a:lvl7pPr marL="4292576" indent="-330199" algn="l" defTabSz="1320793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1" kern="1200">
          <a:solidFill>
            <a:schemeClr val="tx1"/>
          </a:solidFill>
          <a:latin typeface="+mn-lt"/>
          <a:ea typeface="+mn-ea"/>
          <a:cs typeface="+mn-cs"/>
        </a:defRPr>
      </a:lvl7pPr>
      <a:lvl8pPr marL="4952972" indent="-330199" algn="l" defTabSz="1320793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1" kern="1200">
          <a:solidFill>
            <a:schemeClr val="tx1"/>
          </a:solidFill>
          <a:latin typeface="+mn-lt"/>
          <a:ea typeface="+mn-ea"/>
          <a:cs typeface="+mn-cs"/>
        </a:defRPr>
      </a:lvl8pPr>
      <a:lvl9pPr marL="5613369" indent="-330199" algn="l" defTabSz="1320793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320793" rtl="0" eaLnBrk="1" latinLnBrk="0" hangingPunct="1">
        <a:defRPr sz="2601" kern="1200">
          <a:solidFill>
            <a:schemeClr val="tx1"/>
          </a:solidFill>
          <a:latin typeface="+mn-lt"/>
          <a:ea typeface="+mn-ea"/>
          <a:cs typeface="+mn-cs"/>
        </a:defRPr>
      </a:lvl1pPr>
      <a:lvl2pPr marL="660396" algn="l" defTabSz="1320793" rtl="0" eaLnBrk="1" latinLnBrk="0" hangingPunct="1">
        <a:defRPr sz="2601" kern="1200">
          <a:solidFill>
            <a:schemeClr val="tx1"/>
          </a:solidFill>
          <a:latin typeface="+mn-lt"/>
          <a:ea typeface="+mn-ea"/>
          <a:cs typeface="+mn-cs"/>
        </a:defRPr>
      </a:lvl2pPr>
      <a:lvl3pPr marL="1320793" algn="l" defTabSz="1320793" rtl="0" eaLnBrk="1" latinLnBrk="0" hangingPunct="1">
        <a:defRPr sz="2601" kern="1200">
          <a:solidFill>
            <a:schemeClr val="tx1"/>
          </a:solidFill>
          <a:latin typeface="+mn-lt"/>
          <a:ea typeface="+mn-ea"/>
          <a:cs typeface="+mn-cs"/>
        </a:defRPr>
      </a:lvl3pPr>
      <a:lvl4pPr marL="1981188" algn="l" defTabSz="1320793" rtl="0" eaLnBrk="1" latinLnBrk="0" hangingPunct="1">
        <a:defRPr sz="2601" kern="1200">
          <a:solidFill>
            <a:schemeClr val="tx1"/>
          </a:solidFill>
          <a:latin typeface="+mn-lt"/>
          <a:ea typeface="+mn-ea"/>
          <a:cs typeface="+mn-cs"/>
        </a:defRPr>
      </a:lvl4pPr>
      <a:lvl5pPr marL="2641585" algn="l" defTabSz="1320793" rtl="0" eaLnBrk="1" latinLnBrk="0" hangingPunct="1">
        <a:defRPr sz="2601" kern="1200">
          <a:solidFill>
            <a:schemeClr val="tx1"/>
          </a:solidFill>
          <a:latin typeface="+mn-lt"/>
          <a:ea typeface="+mn-ea"/>
          <a:cs typeface="+mn-cs"/>
        </a:defRPr>
      </a:lvl5pPr>
      <a:lvl6pPr marL="3301981" algn="l" defTabSz="1320793" rtl="0" eaLnBrk="1" latinLnBrk="0" hangingPunct="1">
        <a:defRPr sz="2601" kern="1200">
          <a:solidFill>
            <a:schemeClr val="tx1"/>
          </a:solidFill>
          <a:latin typeface="+mn-lt"/>
          <a:ea typeface="+mn-ea"/>
          <a:cs typeface="+mn-cs"/>
        </a:defRPr>
      </a:lvl6pPr>
      <a:lvl7pPr marL="3962378" algn="l" defTabSz="1320793" rtl="0" eaLnBrk="1" latinLnBrk="0" hangingPunct="1">
        <a:defRPr sz="2601" kern="1200">
          <a:solidFill>
            <a:schemeClr val="tx1"/>
          </a:solidFill>
          <a:latin typeface="+mn-lt"/>
          <a:ea typeface="+mn-ea"/>
          <a:cs typeface="+mn-cs"/>
        </a:defRPr>
      </a:lvl7pPr>
      <a:lvl8pPr marL="4622773" algn="l" defTabSz="1320793" rtl="0" eaLnBrk="1" latinLnBrk="0" hangingPunct="1">
        <a:defRPr sz="2601" kern="1200">
          <a:solidFill>
            <a:schemeClr val="tx1"/>
          </a:solidFill>
          <a:latin typeface="+mn-lt"/>
          <a:ea typeface="+mn-ea"/>
          <a:cs typeface="+mn-cs"/>
        </a:defRPr>
      </a:lvl8pPr>
      <a:lvl9pPr marL="5283169" algn="l" defTabSz="1320793" rtl="0" eaLnBrk="1" latinLnBrk="0" hangingPunct="1">
        <a:defRPr sz="26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mkb-am.ru/information/products/28867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region-dk.ru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3F403DD2-B76C-4488-A1E0-EE6CB2199AD7}"/>
              </a:ext>
            </a:extLst>
          </p:cNvPr>
          <p:cNvSpPr/>
          <p:nvPr/>
        </p:nvSpPr>
        <p:spPr>
          <a:xfrm>
            <a:off x="4074404" y="648718"/>
            <a:ext cx="2346636" cy="74191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Rectangle 2"/>
          <p:cNvSpPr/>
          <p:nvPr/>
        </p:nvSpPr>
        <p:spPr>
          <a:xfrm>
            <a:off x="318425" y="2011396"/>
            <a:ext cx="2957449" cy="101314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just" defTabSz="1320793">
              <a:spcBef>
                <a:spcPts val="200"/>
              </a:spcBef>
              <a:spcAft>
                <a:spcPts val="100"/>
              </a:spcAft>
              <a:buClr>
                <a:srgbClr val="E21C41"/>
              </a:buClr>
            </a:pPr>
            <a:endParaRPr lang="ru" sz="950" dirty="0">
              <a:latin typeface="Circe" panose="020B0502020203020203" pitchFamily="34" charset="77"/>
            </a:endParaRPr>
          </a:p>
          <a:p>
            <a:pPr algn="just" defTabSz="1320793">
              <a:spcBef>
                <a:spcPts val="200"/>
              </a:spcBef>
              <a:spcAft>
                <a:spcPts val="100"/>
              </a:spcAft>
              <a:buClr>
                <a:srgbClr val="E21C41"/>
              </a:buClr>
            </a:pPr>
            <a:endParaRPr lang="ru" sz="950" dirty="0">
              <a:latin typeface="Circe" panose="020B0502020203020203" pitchFamily="34" charset="77"/>
            </a:endParaRPr>
          </a:p>
          <a:p>
            <a:pPr marL="171450" indent="-171450" algn="just" defTabSz="1320793">
              <a:spcBef>
                <a:spcPts val="200"/>
              </a:spcBef>
              <a:spcAft>
                <a:spcPts val="100"/>
              </a:spcAft>
              <a:buClr>
                <a:srgbClr val="E21C41"/>
              </a:buClr>
              <a:buFont typeface="Arial" panose="020B0604020202020204" pitchFamily="34" charset="0"/>
              <a:buChar char="•"/>
            </a:pPr>
            <a:endParaRPr lang="ru" sz="950" dirty="0">
              <a:latin typeface="Circe" panose="020B0502020203020203" pitchFamily="34" charset="77"/>
            </a:endParaRPr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59" y="296162"/>
            <a:ext cx="2294270" cy="180274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>
            <a:cxnSpLocks/>
          </p:cNvCxnSpPr>
          <p:nvPr/>
        </p:nvCxnSpPr>
        <p:spPr>
          <a:xfrm flipV="1">
            <a:off x="318425" y="648719"/>
            <a:ext cx="6102615" cy="0"/>
          </a:xfrm>
          <a:prstGeom prst="line">
            <a:avLst/>
          </a:prstGeom>
          <a:ln>
            <a:solidFill>
              <a:srgbClr val="E21C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74542FA-EC98-46DC-B979-D7F3192C7A46}"/>
              </a:ext>
            </a:extLst>
          </p:cNvPr>
          <p:cNvSpPr/>
          <p:nvPr/>
        </p:nvSpPr>
        <p:spPr>
          <a:xfrm>
            <a:off x="-2272116" y="2351916"/>
            <a:ext cx="1404322" cy="1776739"/>
          </a:xfrm>
          <a:prstGeom prst="rect">
            <a:avLst/>
          </a:prstGeom>
          <a:solidFill>
            <a:srgbClr val="7E394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0A3091C7-1509-4BC8-BE9A-ACE12E6F491C}"/>
              </a:ext>
            </a:extLst>
          </p:cNvPr>
          <p:cNvSpPr/>
          <p:nvPr/>
        </p:nvSpPr>
        <p:spPr>
          <a:xfrm>
            <a:off x="-2205818" y="476436"/>
            <a:ext cx="1338024" cy="1670645"/>
          </a:xfrm>
          <a:prstGeom prst="rect">
            <a:avLst/>
          </a:prstGeom>
          <a:solidFill>
            <a:srgbClr val="B7004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AD03D29-C727-4976-ABE7-48C933210D3C}"/>
              </a:ext>
            </a:extLst>
          </p:cNvPr>
          <p:cNvSpPr/>
          <p:nvPr/>
        </p:nvSpPr>
        <p:spPr>
          <a:xfrm>
            <a:off x="-1448215" y="3240285"/>
            <a:ext cx="1244828" cy="2751438"/>
          </a:xfrm>
          <a:prstGeom prst="rect">
            <a:avLst/>
          </a:prstGeom>
          <a:solidFill>
            <a:srgbClr val="A5154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341FD3D7-7168-4807-A247-B5358A5F3B4F}"/>
              </a:ext>
            </a:extLst>
          </p:cNvPr>
          <p:cNvSpPr/>
          <p:nvPr/>
        </p:nvSpPr>
        <p:spPr>
          <a:xfrm>
            <a:off x="-2272116" y="5613362"/>
            <a:ext cx="1404322" cy="1443856"/>
          </a:xfrm>
          <a:prstGeom prst="rect">
            <a:avLst/>
          </a:prstGeom>
          <a:solidFill>
            <a:srgbClr val="E2164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E2A6038-7AE6-4449-9FE2-67F1C833E97F}"/>
              </a:ext>
            </a:extLst>
          </p:cNvPr>
          <p:cNvSpPr/>
          <p:nvPr/>
        </p:nvSpPr>
        <p:spPr>
          <a:xfrm>
            <a:off x="-1254627" y="5991723"/>
            <a:ext cx="1051240" cy="2759676"/>
          </a:xfrm>
          <a:prstGeom prst="rect">
            <a:avLst/>
          </a:prstGeom>
          <a:solidFill>
            <a:srgbClr val="F3D3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5902EBA3-F380-443E-9819-FED51EC309CE}"/>
              </a:ext>
            </a:extLst>
          </p:cNvPr>
          <p:cNvSpPr/>
          <p:nvPr/>
        </p:nvSpPr>
        <p:spPr>
          <a:xfrm>
            <a:off x="7502235" y="700825"/>
            <a:ext cx="1677627" cy="2649923"/>
          </a:xfrm>
          <a:prstGeom prst="rect">
            <a:avLst/>
          </a:prstGeom>
          <a:solidFill>
            <a:srgbClr val="CBEE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F4F39C9E-2D91-48F6-B3E0-83DFFD1E7B1C}"/>
              </a:ext>
            </a:extLst>
          </p:cNvPr>
          <p:cNvSpPr/>
          <p:nvPr/>
        </p:nvSpPr>
        <p:spPr>
          <a:xfrm>
            <a:off x="7701184" y="2281321"/>
            <a:ext cx="1299450" cy="2649924"/>
          </a:xfrm>
          <a:prstGeom prst="rect">
            <a:avLst/>
          </a:prstGeom>
          <a:solidFill>
            <a:srgbClr val="1D13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959007" y="695960"/>
            <a:ext cx="45751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Ключевой информационный документ</a:t>
            </a: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9834783"/>
              </p:ext>
            </p:extLst>
          </p:nvPr>
        </p:nvGraphicFramePr>
        <p:xfrm>
          <a:off x="368559" y="1046098"/>
          <a:ext cx="5998122" cy="2347953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5919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062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6672">
                <a:tc gridSpan="2"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Раздел 1. Общие сведения</a:t>
                      </a:r>
                      <a:endParaRPr lang="ru-RU" sz="8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881">
                <a:tc gridSpan="2">
                  <a:txBody>
                    <a:bodyPr/>
                    <a:lstStyle/>
                    <a:p>
                      <a:r>
                        <a:rPr lang="ru-RU" sz="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Дата, по состоянию на которую составлен документ: 29.04.2022</a:t>
                      </a:r>
                      <a:endParaRPr lang="ru-RU" sz="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000" b="1" dirty="0"/>
                    </a:p>
                  </a:txBody>
                  <a:tcP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6672">
                <a:tc gridSpan="2">
                  <a:txBody>
                    <a:bodyPr/>
                    <a:lstStyle/>
                    <a:p>
                      <a:pPr algn="just"/>
                      <a:r>
                        <a:rPr lang="ru-RU" sz="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Настоящий документ предоставляется в соответствии с требованиями Указания Банка России от 02.11.2020 N 5609-У «О раскрытии, распространении и предоставлении информации акционерными инвестиционными фондами и управляющими компаниями инвестиционных фондов, паевых инвестиционных фондов и негосударственных пенсионных фондов, а также о требованиях к расчету доходности инвестиционной деятельности акционерного инвестиционного фонда и управляющей компании паевого инвестиционного фонда». Информация приведена для описания характеристик и рисков паевого инвестиционного фонда, а также для возможности его сравнения с другими инструментами инвестирования.</a:t>
                      </a:r>
                      <a:endParaRPr lang="ru-RU" sz="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000" b="1" dirty="0"/>
                    </a:p>
                  </a:txBody>
                  <a:tcP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6672">
                <a:tc>
                  <a:txBody>
                    <a:bodyPr/>
                    <a:lstStyle/>
                    <a:p>
                      <a:r>
                        <a:rPr lang="ru-RU" sz="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Название паевого инвестиционного фонда</a:t>
                      </a:r>
                      <a:endParaRPr lang="ru-RU" sz="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1" kern="1200" dirty="0" smtClean="0">
                          <a:effectLst/>
                        </a:rPr>
                        <a:t>Открытый паевой инвестиционный фонд рыночных финансовых инструментов «Российские</a:t>
                      </a:r>
                      <a:r>
                        <a:rPr lang="ru-RU" sz="1000" b="1" kern="1200" baseline="0" dirty="0" smtClean="0">
                          <a:effectLst/>
                        </a:rPr>
                        <a:t> Гособлигации</a:t>
                      </a:r>
                      <a:r>
                        <a:rPr lang="ru-RU" sz="1000" b="1" kern="1200" dirty="0" smtClean="0">
                          <a:effectLst/>
                        </a:rPr>
                        <a:t>» (далее – фонд)</a:t>
                      </a:r>
                      <a:endParaRPr lang="ru-RU" sz="1000" b="1" dirty="0"/>
                    </a:p>
                  </a:txBody>
                  <a:tcP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7431">
                <a:tc>
                  <a:txBody>
                    <a:bodyPr/>
                    <a:lstStyle/>
                    <a:p>
                      <a:r>
                        <a:rPr lang="ru-RU" sz="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управляющей компании паевого инвестиционного фонда</a:t>
                      </a:r>
                      <a:endParaRPr lang="ru-RU" sz="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 smtClean="0">
                          <a:effectLst/>
                        </a:rPr>
                        <a:t>Акционерное  общество «Управляющая компания «МКБ Инвестиции»</a:t>
                      </a:r>
                      <a:endParaRPr lang="ru-RU" sz="10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1246424"/>
              </p:ext>
            </p:extLst>
          </p:nvPr>
        </p:nvGraphicFramePr>
        <p:xfrm>
          <a:off x="364354" y="3543757"/>
          <a:ext cx="5998122" cy="1236507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59981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86672">
                <a:tc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Раздел 2. Внимание</a:t>
                      </a:r>
                      <a:endParaRPr lang="ru-RU" sz="800" b="1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9835">
                <a:tc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1. Возврат и доходность инвестиций в паевой инвестиционный фонд не гарантированы государством или иными лицами.</a:t>
                      </a:r>
                    </a:p>
                    <a:p>
                      <a:r>
                        <a:rPr lang="ru-RU" sz="800" kern="1200" dirty="0" smtClean="0">
                          <a:effectLst/>
                        </a:rPr>
                        <a:t>2. Результаты инвестирования в прошлом не определяют доходы в будущем. Стоимость инвестиционных паев может увеличиваться и уменьшаться</a:t>
                      </a:r>
                    </a:p>
                    <a:p>
                      <a:r>
                        <a:rPr lang="ru-RU" sz="800" kern="1200" dirty="0" smtClean="0">
                          <a:effectLst/>
                        </a:rPr>
                        <a:t>3. Вы можете погасить инвестиционные паи паевого инвестиционного фонда в любой рабочий день.</a:t>
                      </a:r>
                    </a:p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effectLst/>
                        </a:rPr>
                        <a:t>4. Перед приобретением инвестиционных паев паевого инвестиционного фонда следует внимательно ознакомиться с правилами доверительного управления данным фондом, размещенными на сайте</a:t>
                      </a:r>
                      <a:r>
                        <a:rPr lang="en-US" sz="800" kern="1200" dirty="0" smtClean="0">
                          <a:effectLst/>
                        </a:rPr>
                        <a:t> </a:t>
                      </a:r>
                      <a:r>
                        <a:rPr lang="en-US" sz="800" kern="1200" dirty="0" smtClean="0">
                          <a:effectLst/>
                          <a:hlinkClick r:id="rId3"/>
                        </a:rPr>
                        <a:t>https://mkb-am.ru/information/products/28867/</a:t>
                      </a:r>
                      <a:endParaRPr lang="ru-RU" sz="800" dirty="0"/>
                    </a:p>
                  </a:txBody>
                  <a:tcP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5737389"/>
              </p:ext>
            </p:extLst>
          </p:nvPr>
        </p:nvGraphicFramePr>
        <p:xfrm>
          <a:off x="357530" y="4917997"/>
          <a:ext cx="5998122" cy="1623029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29990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990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0138">
                <a:tc gridSpan="2"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Раздел 3. Инвестиционная стратегия</a:t>
                      </a:r>
                      <a:endParaRPr lang="ru-RU" sz="800" b="1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091">
                <a:tc>
                  <a:txBody>
                    <a:bodyPr/>
                    <a:lstStyle/>
                    <a:p>
                      <a:r>
                        <a:rPr lang="ru-RU" sz="800" b="1" dirty="0" smtClean="0">
                          <a:solidFill>
                            <a:schemeClr val="tx1"/>
                          </a:solidFill>
                        </a:rPr>
                        <a:t>Стратегия инвестирования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baseline="0" dirty="0" smtClean="0">
                          <a:solidFill>
                            <a:schemeClr val="tx1"/>
                          </a:solidFill>
                        </a:rPr>
                        <a:t>Активная стратегия </a:t>
                      </a:r>
                      <a:r>
                        <a:rPr lang="ru-RU" sz="800" b="1" dirty="0" smtClean="0">
                          <a:solidFill>
                            <a:schemeClr val="tx1"/>
                          </a:solidFill>
                        </a:rPr>
                        <a:t>управления</a:t>
                      </a:r>
                      <a:endParaRPr lang="ru-RU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8890">
                <a:tc gridSpan="2">
                  <a:txBody>
                    <a:bodyPr/>
                    <a:lstStyle/>
                    <a:p>
                      <a:pPr marL="0" marR="0" indent="0" algn="just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Основным направлением инвестиционной стратегии управляющей компании паевого инвестиционного фонда является долгосрочное вложение средств преимущественно в государственные ценные бумаги Российской Федерации. Имущество, составляющее фонд, может быть инвестировано в государственные ценные бумаги Российской Федерации, номинированные в валюте Российской Федерации. Средневзвешенная дюрация</a:t>
                      </a:r>
                      <a:r>
                        <a:rPr lang="en-US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*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 активов паевого инвестиционного фонда должна составлять не более 5 (Пяти) лет. </a:t>
                      </a:r>
                      <a:endParaRPr lang="en-US" sz="800" kern="12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indent="0" algn="just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*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Дюрация (англ. </a:t>
                      </a:r>
                      <a:r>
                        <a:rPr lang="ru-RU" sz="800" kern="1200" dirty="0" err="1" smtClean="0">
                          <a:solidFill>
                            <a:schemeClr val="tx1"/>
                          </a:solidFill>
                          <a:effectLst/>
                        </a:rPr>
                        <a:t>duration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 — «длительность») — средневзвешенный срок потока платежей, причём весами являются дисконтированные стоимости платежей. Дюрация является важнейшей характеристикой денежного потока, определяющей чувствительность его текущей стоимости к изменению процентной ставки. </a:t>
                      </a:r>
                      <a:endParaRPr lang="en-US" sz="800" kern="1200" dirty="0" smtClean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800" kern="1200" dirty="0" smtClean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3740266"/>
              </p:ext>
            </p:extLst>
          </p:nvPr>
        </p:nvGraphicFramePr>
        <p:xfrm>
          <a:off x="357530" y="6698586"/>
          <a:ext cx="5998122" cy="2498154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44286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94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2034">
                <a:tc gridSpan="2"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Общее количество объектов инвестирования в инвестиционном портфеле : </a:t>
                      </a:r>
                      <a:r>
                        <a:rPr lang="ru-RU" sz="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2034">
                <a:tc>
                  <a:txBody>
                    <a:bodyPr/>
                    <a:lstStyle/>
                    <a:p>
                      <a:r>
                        <a:rPr lang="ru-RU" sz="800" b="1" kern="1200" dirty="0" smtClean="0">
                          <a:effectLst/>
                        </a:rPr>
                        <a:t>Крупнейшие 5 объектов инвестирования в активах  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effectLst/>
                        </a:rPr>
                        <a:t>Доля от активов, %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034"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err="1" smtClean="0"/>
                        <a:t>МинФин</a:t>
                      </a:r>
                      <a:r>
                        <a:rPr lang="ru-RU" sz="800" b="0" dirty="0" smtClean="0"/>
                        <a:t> России, облигации федерального займа с постоянным купонным доходом, выпуск 26218 </a:t>
                      </a:r>
                      <a:r>
                        <a:rPr lang="en-US" sz="800" b="0" dirty="0" smtClean="0"/>
                        <a:t>(ISIN: RU000A0JVW48)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dirty="0" smtClean="0"/>
                        <a:t>17,13</a:t>
                      </a:r>
                      <a:endParaRPr lang="ru-RU" sz="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034"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/>
                        <a:t>Минфин России, облигации федерального займа с постоянным купонным доходом, выпуск 26232</a:t>
                      </a:r>
                      <a:r>
                        <a:rPr lang="en-US" sz="800" b="0" dirty="0" smtClean="0"/>
                        <a:t> (ISIN: RU000A1014N4)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dirty="0" smtClean="0"/>
                        <a:t>11,72</a:t>
                      </a:r>
                      <a:endParaRPr lang="ru-RU" sz="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4123"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err="1" smtClean="0"/>
                        <a:t>МинФин</a:t>
                      </a:r>
                      <a:r>
                        <a:rPr lang="ru-RU" sz="800" b="0" dirty="0" smtClean="0"/>
                        <a:t> России, облигации федерального займа с постоянным купонным доходом, выпуск 26224</a:t>
                      </a:r>
                      <a:r>
                        <a:rPr lang="en-US" sz="800" b="0" dirty="0" smtClean="0"/>
                        <a:t> (ISIN:</a:t>
                      </a:r>
                      <a:r>
                        <a:rPr lang="en-US" sz="800" b="0" baseline="0" dirty="0" smtClean="0"/>
                        <a:t> RU000A0ZYUA9</a:t>
                      </a:r>
                      <a:r>
                        <a:rPr lang="en-US" sz="800" b="0" dirty="0" smtClean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dirty="0" smtClean="0"/>
                        <a:t>10,34</a:t>
                      </a:r>
                      <a:endParaRPr lang="ru-RU" sz="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4123"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/>
                        <a:t> </a:t>
                      </a:r>
                      <a:r>
                        <a:rPr lang="ru-RU" sz="800" b="0" dirty="0" err="1" smtClean="0"/>
                        <a:t>МинФин</a:t>
                      </a:r>
                      <a:r>
                        <a:rPr lang="ru-RU" sz="800" b="0" dirty="0" smtClean="0"/>
                        <a:t> России, облигации федерального займа с постоянным купонным доходом, выпуск 26228 </a:t>
                      </a:r>
                      <a:r>
                        <a:rPr lang="en-US" sz="800" b="0" dirty="0" smtClean="0"/>
                        <a:t>(ISIN:</a:t>
                      </a:r>
                      <a:r>
                        <a:rPr lang="en-US" sz="800" b="0" baseline="0" dirty="0" smtClean="0"/>
                        <a:t> RU000A100A82</a:t>
                      </a:r>
                      <a:r>
                        <a:rPr lang="en-US" sz="800" b="0" dirty="0" smtClean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dirty="0" smtClean="0"/>
                        <a:t>9,69</a:t>
                      </a:r>
                      <a:endParaRPr lang="ru-RU" sz="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2034"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err="1" smtClean="0"/>
                        <a:t>МинФин</a:t>
                      </a:r>
                      <a:r>
                        <a:rPr lang="ru-RU" sz="800" b="0" dirty="0" smtClean="0"/>
                        <a:t> России, облигации федерального займа с постоянным купонным доходом, выпуск 26209 </a:t>
                      </a:r>
                      <a:r>
                        <a:rPr lang="en-US" sz="800" b="0" dirty="0" smtClean="0"/>
                        <a:t>(ISIN:</a:t>
                      </a:r>
                      <a:r>
                        <a:rPr lang="en-US" sz="800" b="0" baseline="0" dirty="0" smtClean="0"/>
                        <a:t> RU000A0JSMA2</a:t>
                      </a:r>
                      <a:r>
                        <a:rPr lang="en-US" sz="800" b="0" dirty="0" smtClean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dirty="0" smtClean="0"/>
                        <a:t>8,09</a:t>
                      </a:r>
                      <a:endParaRPr lang="ru-RU" sz="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361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3F403DD2-B76C-4488-A1E0-EE6CB2199AD7}"/>
              </a:ext>
            </a:extLst>
          </p:cNvPr>
          <p:cNvSpPr/>
          <p:nvPr/>
        </p:nvSpPr>
        <p:spPr>
          <a:xfrm>
            <a:off x="4074404" y="648718"/>
            <a:ext cx="2346636" cy="74191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59" y="296162"/>
            <a:ext cx="2294270" cy="180274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>
            <a:cxnSpLocks/>
          </p:cNvCxnSpPr>
          <p:nvPr/>
        </p:nvCxnSpPr>
        <p:spPr>
          <a:xfrm flipV="1">
            <a:off x="318425" y="648719"/>
            <a:ext cx="6102615" cy="0"/>
          </a:xfrm>
          <a:prstGeom prst="line">
            <a:avLst/>
          </a:prstGeom>
          <a:ln>
            <a:solidFill>
              <a:srgbClr val="E21C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74542FA-EC98-46DC-B979-D7F3192C7A46}"/>
              </a:ext>
            </a:extLst>
          </p:cNvPr>
          <p:cNvSpPr/>
          <p:nvPr/>
        </p:nvSpPr>
        <p:spPr>
          <a:xfrm>
            <a:off x="-2272116" y="2351916"/>
            <a:ext cx="1404322" cy="1776739"/>
          </a:xfrm>
          <a:prstGeom prst="rect">
            <a:avLst/>
          </a:prstGeom>
          <a:solidFill>
            <a:srgbClr val="7E394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0A3091C7-1509-4BC8-BE9A-ACE12E6F491C}"/>
              </a:ext>
            </a:extLst>
          </p:cNvPr>
          <p:cNvSpPr/>
          <p:nvPr/>
        </p:nvSpPr>
        <p:spPr>
          <a:xfrm>
            <a:off x="-2205818" y="476436"/>
            <a:ext cx="1338024" cy="1670645"/>
          </a:xfrm>
          <a:prstGeom prst="rect">
            <a:avLst/>
          </a:prstGeom>
          <a:solidFill>
            <a:srgbClr val="B7004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AD03D29-C727-4976-ABE7-48C933210D3C}"/>
              </a:ext>
            </a:extLst>
          </p:cNvPr>
          <p:cNvSpPr/>
          <p:nvPr/>
        </p:nvSpPr>
        <p:spPr>
          <a:xfrm>
            <a:off x="-1448215" y="3240285"/>
            <a:ext cx="1244828" cy="2751438"/>
          </a:xfrm>
          <a:prstGeom prst="rect">
            <a:avLst/>
          </a:prstGeom>
          <a:solidFill>
            <a:srgbClr val="A5154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341FD3D7-7168-4807-A247-B5358A5F3B4F}"/>
              </a:ext>
            </a:extLst>
          </p:cNvPr>
          <p:cNvSpPr/>
          <p:nvPr/>
        </p:nvSpPr>
        <p:spPr>
          <a:xfrm>
            <a:off x="-2272116" y="5613362"/>
            <a:ext cx="1404322" cy="1443856"/>
          </a:xfrm>
          <a:prstGeom prst="rect">
            <a:avLst/>
          </a:prstGeom>
          <a:solidFill>
            <a:srgbClr val="E2164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E2A6038-7AE6-4449-9FE2-67F1C833E97F}"/>
              </a:ext>
            </a:extLst>
          </p:cNvPr>
          <p:cNvSpPr/>
          <p:nvPr/>
        </p:nvSpPr>
        <p:spPr>
          <a:xfrm>
            <a:off x="-1254627" y="5991723"/>
            <a:ext cx="1051240" cy="2759676"/>
          </a:xfrm>
          <a:prstGeom prst="rect">
            <a:avLst/>
          </a:prstGeom>
          <a:solidFill>
            <a:srgbClr val="F3D3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5902EBA3-F380-443E-9819-FED51EC309CE}"/>
              </a:ext>
            </a:extLst>
          </p:cNvPr>
          <p:cNvSpPr/>
          <p:nvPr/>
        </p:nvSpPr>
        <p:spPr>
          <a:xfrm>
            <a:off x="7502235" y="700825"/>
            <a:ext cx="1677627" cy="2649923"/>
          </a:xfrm>
          <a:prstGeom prst="rect">
            <a:avLst/>
          </a:prstGeom>
          <a:solidFill>
            <a:srgbClr val="CBEE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F4F39C9E-2D91-48F6-B3E0-83DFFD1E7B1C}"/>
              </a:ext>
            </a:extLst>
          </p:cNvPr>
          <p:cNvSpPr/>
          <p:nvPr/>
        </p:nvSpPr>
        <p:spPr>
          <a:xfrm>
            <a:off x="7701184" y="2281321"/>
            <a:ext cx="1299450" cy="2649924"/>
          </a:xfrm>
          <a:prstGeom prst="rect">
            <a:avLst/>
          </a:prstGeom>
          <a:solidFill>
            <a:srgbClr val="1D13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6190017"/>
              </p:ext>
            </p:extLst>
          </p:nvPr>
        </p:nvGraphicFramePr>
        <p:xfrm>
          <a:off x="364845" y="2560110"/>
          <a:ext cx="6062084" cy="4692753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1675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73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25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79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48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471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646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 gridSpan="7"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Раздел 5. Основные результаты инвестирования 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329">
                <a:tc gridSpan="7">
                  <a:txBody>
                    <a:bodyPr/>
                    <a:lstStyle/>
                    <a:p>
                      <a:r>
                        <a:rPr lang="ru-RU" sz="800" b="1" kern="1200" dirty="0" smtClean="0">
                          <a:effectLst/>
                        </a:rPr>
                        <a:t>Доходность за календарный год, %  </a:t>
                      </a:r>
                      <a:r>
                        <a:rPr lang="ru-RU" sz="800" kern="1200" dirty="0" smtClean="0">
                          <a:effectLst/>
                        </a:rPr>
                        <a:t>  </a:t>
                      </a:r>
                      <a:endParaRPr lang="ru-RU" sz="8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81943">
                <a:tc gridSpan="7">
                  <a:txBody>
                    <a:bodyPr/>
                    <a:lstStyle/>
                    <a:p>
                      <a:endParaRPr lang="ru-RU" sz="8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7334">
                <a:tc gridSpan="7">
                  <a:txBody>
                    <a:bodyPr/>
                    <a:lstStyle/>
                    <a:p>
                      <a:r>
                        <a:rPr lang="ru-RU" sz="800" b="1" kern="1200" dirty="0" smtClean="0">
                          <a:effectLst/>
                        </a:rPr>
                        <a:t>Доходность за период , в</a:t>
                      </a:r>
                      <a:r>
                        <a:rPr lang="ru-RU" sz="800" b="1" kern="1200" baseline="0" dirty="0" smtClean="0">
                          <a:effectLst/>
                        </a:rPr>
                        <a:t> </a:t>
                      </a:r>
                      <a:r>
                        <a:rPr lang="ru-RU" sz="800" b="1" kern="1200" dirty="0" smtClean="0">
                          <a:effectLst/>
                        </a:rPr>
                        <a:t>%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2125">
                <a:tc>
                  <a:txBody>
                    <a:bodyPr/>
                    <a:lstStyle/>
                    <a:p>
                      <a:r>
                        <a:rPr lang="ru-RU" sz="800" b="1" kern="1200" dirty="0" smtClean="0">
                          <a:effectLst/>
                        </a:rPr>
                        <a:t>Период</a:t>
                      </a:r>
                      <a:endParaRPr lang="ru-RU" sz="8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dirty="0" smtClean="0">
                          <a:effectLst/>
                        </a:rPr>
                        <a:t>1 месяц</a:t>
                      </a:r>
                      <a:endParaRPr lang="ru-RU" sz="8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effectLst/>
                        </a:rPr>
                        <a:t>3 месяц</a:t>
                      </a:r>
                      <a:endParaRPr lang="ru-RU" sz="8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effectLst/>
                        </a:rPr>
                        <a:t>6 месяц</a:t>
                      </a:r>
                      <a:endParaRPr lang="ru-RU" sz="8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1 год</a:t>
                      </a:r>
                      <a:endParaRPr lang="ru-RU" sz="8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3 года</a:t>
                      </a:r>
                      <a:endParaRPr lang="ru-RU" sz="8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5 лет</a:t>
                      </a:r>
                      <a:endParaRPr lang="ru-RU" sz="8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8982">
                <a:tc>
                  <a:txBody>
                    <a:bodyPr/>
                    <a:lstStyle/>
                    <a:p>
                      <a:r>
                        <a:rPr lang="ru-RU" sz="800" b="1" kern="1200" dirty="0" smtClean="0">
                          <a:effectLst/>
                        </a:rPr>
                        <a:t>Доходность инвестиций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6,30%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0,03%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-2,77%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-5,12%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8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8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3613">
                <a:tc>
                  <a:txBody>
                    <a:bodyPr/>
                    <a:lstStyle/>
                    <a:p>
                      <a:r>
                        <a:rPr lang="ru-RU" sz="800" b="1" kern="1200" dirty="0" smtClean="0">
                          <a:effectLst/>
                        </a:rPr>
                        <a:t>Отклонение доходности от инфляции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4,74%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-10,54%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-16,43%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-22,95%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8582529"/>
              </p:ext>
            </p:extLst>
          </p:nvPr>
        </p:nvGraphicFramePr>
        <p:xfrm>
          <a:off x="353929" y="790615"/>
          <a:ext cx="6062084" cy="1615171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4843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37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40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5926">
                <a:tc gridSpan="3"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 Раздел 4. Основные инвестиционные риски </a:t>
                      </a:r>
                      <a:endParaRPr lang="ru-RU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Вид риска</a:t>
                      </a:r>
                      <a:endParaRPr lang="ru-RU" sz="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Вероятность реализации риска</a:t>
                      </a:r>
                      <a:endParaRPr lang="ru-RU" sz="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Объем потерь при реализации риска</a:t>
                      </a:r>
                      <a:endParaRPr lang="ru-RU" sz="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500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Кредитный риск</a:t>
                      </a:r>
                      <a:endParaRPr lang="ru-RU" sz="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Низкая</a:t>
                      </a:r>
                      <a:endParaRPr lang="ru-RU" sz="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Незначительный</a:t>
                      </a:r>
                      <a:endParaRPr lang="ru-RU" sz="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716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Рыночный риск</a:t>
                      </a:r>
                      <a:endParaRPr lang="ru-RU" sz="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Низкая</a:t>
                      </a:r>
                      <a:endParaRPr lang="ru-RU" sz="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Средний</a:t>
                      </a:r>
                      <a:endParaRPr lang="ru-RU" sz="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Риск ликвидности</a:t>
                      </a:r>
                      <a:endParaRPr lang="ru-RU" sz="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Низкая</a:t>
                      </a:r>
                      <a:endParaRPr lang="ru-RU" sz="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Незначительный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Нефинансовые риски, в </a:t>
                      </a:r>
                      <a:r>
                        <a:rPr lang="ru-RU" sz="8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т.ч</a:t>
                      </a:r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операционный</a:t>
                      </a:r>
                      <a:endParaRPr lang="ru-RU" sz="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370" marR="39370" marT="64770" marB="647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</a:t>
                      </a:r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изкая</a:t>
                      </a:r>
                      <a:endParaRPr lang="ru-RU" sz="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Незначительный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3682919"/>
              </p:ext>
            </p:extLst>
          </p:nvPr>
        </p:nvGraphicFramePr>
        <p:xfrm>
          <a:off x="364845" y="7372919"/>
          <a:ext cx="6062084" cy="1025355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35754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66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2875">
                <a:tc>
                  <a:txBody>
                    <a:bodyPr/>
                    <a:lstStyle/>
                    <a:p>
                      <a:r>
                        <a:rPr lang="ru-RU" sz="800" b="1" kern="1200" dirty="0" smtClean="0">
                          <a:effectLst/>
                        </a:rPr>
                        <a:t>Расчетная стоимость инвестиционного пая   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dirty="0" smtClean="0"/>
                        <a:t>962,11 </a:t>
                      </a:r>
                      <a:r>
                        <a:rPr lang="ru-RU" sz="800" b="1" dirty="0" smtClean="0"/>
                        <a:t>руб.</a:t>
                      </a:r>
                      <a:endParaRPr lang="ru-RU" sz="8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6326">
                <a:tc>
                  <a:txBody>
                    <a:bodyPr/>
                    <a:lstStyle/>
                    <a:p>
                      <a:r>
                        <a:rPr lang="ru-RU" sz="800" b="1" kern="1200" dirty="0" smtClean="0">
                          <a:effectLst/>
                        </a:rPr>
                        <a:t>Стоимость чистых активов паевого инвестиционного фонда     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dirty="0" smtClean="0"/>
                        <a:t>725,55 </a:t>
                      </a:r>
                      <a:r>
                        <a:rPr lang="ru-RU" sz="800" b="1" dirty="0" smtClean="0"/>
                        <a:t>млн. руб.</a:t>
                      </a:r>
                      <a:endParaRPr lang="ru-RU" sz="8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4787">
                <a:tc gridSpan="2"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effectLst/>
                        </a:rPr>
                        <a:t>Результаты инвестирования не учитывают комиссии, удерживаемые при выдаче и погашении инвестиционных паев паевого инвестиционного фонда (скидки и надбавки). Указанные комиссии могут уменьшать доход от инвестиций.</a:t>
                      </a:r>
                      <a:endParaRPr lang="en-US" sz="800" kern="1200" dirty="0" smtClean="0">
                        <a:effectLst/>
                      </a:endParaRPr>
                    </a:p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effectLst/>
                        </a:rPr>
                        <a:t>В соответствии с правилами доверительного управления доход по инвестиционным паям не выплачивается, но капитализируется, увеличивая стоимость инвестиционного пая и доходность инвестиций.</a:t>
                      </a:r>
                      <a:endParaRPr lang="ru-RU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4" name="Диаграмма 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6051587"/>
              </p:ext>
            </p:extLst>
          </p:nvPr>
        </p:nvGraphicFramePr>
        <p:xfrm>
          <a:off x="391221" y="3212379"/>
          <a:ext cx="6024792" cy="23349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54085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3F403DD2-B76C-4488-A1E0-EE6CB2199AD7}"/>
              </a:ext>
            </a:extLst>
          </p:cNvPr>
          <p:cNvSpPr/>
          <p:nvPr/>
        </p:nvSpPr>
        <p:spPr>
          <a:xfrm>
            <a:off x="4074404" y="648718"/>
            <a:ext cx="2346636" cy="74191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Rectangle 2"/>
          <p:cNvSpPr/>
          <p:nvPr/>
        </p:nvSpPr>
        <p:spPr>
          <a:xfrm>
            <a:off x="318425" y="2011396"/>
            <a:ext cx="2957449" cy="101314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just" defTabSz="1320793">
              <a:spcBef>
                <a:spcPts val="200"/>
              </a:spcBef>
              <a:spcAft>
                <a:spcPts val="100"/>
              </a:spcAft>
              <a:buClr>
                <a:srgbClr val="E21C41"/>
              </a:buClr>
            </a:pPr>
            <a:endParaRPr lang="ru" sz="950" dirty="0">
              <a:latin typeface="Circe" panose="020B0502020203020203" pitchFamily="34" charset="77"/>
            </a:endParaRPr>
          </a:p>
          <a:p>
            <a:pPr algn="just" defTabSz="1320793">
              <a:spcBef>
                <a:spcPts val="200"/>
              </a:spcBef>
              <a:spcAft>
                <a:spcPts val="100"/>
              </a:spcAft>
              <a:buClr>
                <a:srgbClr val="E21C41"/>
              </a:buClr>
            </a:pPr>
            <a:endParaRPr lang="ru" sz="950" dirty="0">
              <a:latin typeface="Circe" panose="020B0502020203020203" pitchFamily="34" charset="77"/>
            </a:endParaRPr>
          </a:p>
          <a:p>
            <a:pPr marL="171450" indent="-171450" algn="just" defTabSz="1320793">
              <a:spcBef>
                <a:spcPts val="200"/>
              </a:spcBef>
              <a:spcAft>
                <a:spcPts val="100"/>
              </a:spcAft>
              <a:buClr>
                <a:srgbClr val="E21C41"/>
              </a:buClr>
              <a:buFont typeface="Arial" panose="020B0604020202020204" pitchFamily="34" charset="0"/>
              <a:buChar char="•"/>
            </a:pPr>
            <a:endParaRPr lang="ru" sz="950" dirty="0">
              <a:latin typeface="Circe" panose="020B0502020203020203" pitchFamily="34" charset="77"/>
            </a:endParaRPr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59" y="296162"/>
            <a:ext cx="2294270" cy="180274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>
            <a:cxnSpLocks/>
          </p:cNvCxnSpPr>
          <p:nvPr/>
        </p:nvCxnSpPr>
        <p:spPr>
          <a:xfrm flipV="1">
            <a:off x="318425" y="648719"/>
            <a:ext cx="6102615" cy="0"/>
          </a:xfrm>
          <a:prstGeom prst="line">
            <a:avLst/>
          </a:prstGeom>
          <a:ln>
            <a:solidFill>
              <a:srgbClr val="E21C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74542FA-EC98-46DC-B979-D7F3192C7A46}"/>
              </a:ext>
            </a:extLst>
          </p:cNvPr>
          <p:cNvSpPr/>
          <p:nvPr/>
        </p:nvSpPr>
        <p:spPr>
          <a:xfrm>
            <a:off x="-2272116" y="2351916"/>
            <a:ext cx="1404322" cy="1776739"/>
          </a:xfrm>
          <a:prstGeom prst="rect">
            <a:avLst/>
          </a:prstGeom>
          <a:solidFill>
            <a:srgbClr val="7E394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0A3091C7-1509-4BC8-BE9A-ACE12E6F491C}"/>
              </a:ext>
            </a:extLst>
          </p:cNvPr>
          <p:cNvSpPr/>
          <p:nvPr/>
        </p:nvSpPr>
        <p:spPr>
          <a:xfrm>
            <a:off x="-2205818" y="476436"/>
            <a:ext cx="1338024" cy="1670645"/>
          </a:xfrm>
          <a:prstGeom prst="rect">
            <a:avLst/>
          </a:prstGeom>
          <a:solidFill>
            <a:srgbClr val="B7004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AD03D29-C727-4976-ABE7-48C933210D3C}"/>
              </a:ext>
            </a:extLst>
          </p:cNvPr>
          <p:cNvSpPr/>
          <p:nvPr/>
        </p:nvSpPr>
        <p:spPr>
          <a:xfrm>
            <a:off x="-1448215" y="3240285"/>
            <a:ext cx="1244828" cy="2751438"/>
          </a:xfrm>
          <a:prstGeom prst="rect">
            <a:avLst/>
          </a:prstGeom>
          <a:solidFill>
            <a:srgbClr val="A5154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341FD3D7-7168-4807-A247-B5358A5F3B4F}"/>
              </a:ext>
            </a:extLst>
          </p:cNvPr>
          <p:cNvSpPr/>
          <p:nvPr/>
        </p:nvSpPr>
        <p:spPr>
          <a:xfrm>
            <a:off x="-2272116" y="5613362"/>
            <a:ext cx="1404322" cy="1443856"/>
          </a:xfrm>
          <a:prstGeom prst="rect">
            <a:avLst/>
          </a:prstGeom>
          <a:solidFill>
            <a:srgbClr val="E2164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E2A6038-7AE6-4449-9FE2-67F1C833E97F}"/>
              </a:ext>
            </a:extLst>
          </p:cNvPr>
          <p:cNvSpPr/>
          <p:nvPr/>
        </p:nvSpPr>
        <p:spPr>
          <a:xfrm>
            <a:off x="-1254627" y="5991723"/>
            <a:ext cx="1051240" cy="2759676"/>
          </a:xfrm>
          <a:prstGeom prst="rect">
            <a:avLst/>
          </a:prstGeom>
          <a:solidFill>
            <a:srgbClr val="F3D3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5902EBA3-F380-443E-9819-FED51EC309CE}"/>
              </a:ext>
            </a:extLst>
          </p:cNvPr>
          <p:cNvSpPr/>
          <p:nvPr/>
        </p:nvSpPr>
        <p:spPr>
          <a:xfrm>
            <a:off x="7502235" y="700825"/>
            <a:ext cx="1677627" cy="2649923"/>
          </a:xfrm>
          <a:prstGeom prst="rect">
            <a:avLst/>
          </a:prstGeom>
          <a:solidFill>
            <a:srgbClr val="CBEE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F4F39C9E-2D91-48F6-B3E0-83DFFD1E7B1C}"/>
              </a:ext>
            </a:extLst>
          </p:cNvPr>
          <p:cNvSpPr/>
          <p:nvPr/>
        </p:nvSpPr>
        <p:spPr>
          <a:xfrm>
            <a:off x="7701184" y="2281321"/>
            <a:ext cx="1299450" cy="2649924"/>
          </a:xfrm>
          <a:prstGeom prst="rect">
            <a:avLst/>
          </a:prstGeom>
          <a:solidFill>
            <a:srgbClr val="1D13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2390003"/>
              </p:ext>
            </p:extLst>
          </p:nvPr>
        </p:nvGraphicFramePr>
        <p:xfrm>
          <a:off x="368559" y="3335644"/>
          <a:ext cx="6062084" cy="6269569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0620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0507">
                <a:tc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Раздел 7. Иная информация</a:t>
                      </a:r>
                      <a:endParaRPr lang="ru-RU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ru-RU" sz="800" kern="1200" dirty="0" smtClean="0">
                          <a:effectLst/>
                        </a:rPr>
                        <a:t>Минимальная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стоимость имущества, передачей которого в оплату инвестиционных паев обусловлена выдача инвестиционных паев</a:t>
                      </a:r>
                      <a:r>
                        <a:rPr lang="en-US" sz="800" kern="120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800" kern="1200" baseline="0" dirty="0" smtClean="0">
                          <a:solidFill>
                            <a:schemeClr val="tx1"/>
                          </a:solidFill>
                          <a:effectLst/>
                        </a:rPr>
                        <a:t>д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енежные средства в сумме не менее:</a:t>
                      </a:r>
                    </a:p>
                    <a:p>
                      <a:pPr marL="228600" indent="-228600">
                        <a:buFont typeface="Arial" panose="020B0604020202020204" pitchFamily="34" charset="0"/>
                        <a:buChar char="•"/>
                      </a:pP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3 000 000 рублей, в случае если лицо, подающее заявку в управляющую компанию, не является на момент ее подачи владельцем инвестиционных паев фонда, учитываемых на открытом на его имя лицевом счете в реестре владельцев инвестиционных паев или на открытом на его имя счете депо в депозитарии; </a:t>
                      </a:r>
                    </a:p>
                    <a:p>
                      <a:pPr marL="228600" indent="-228600">
                        <a:buFont typeface="Arial" panose="020B0604020202020204" pitchFamily="34" charset="0"/>
                        <a:buChar char="•"/>
                      </a:pP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1 000 000 рублей в случае если лицо, подающее заявку в управляющую компанию, является на момент ее подачи владельцем инвестиционных паев фонда, учитываемых на открытом на его имя лицевом счете в реестре владельцев инвестиционных паев или на открытом на его имя счете депо в депозитарии.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9251">
                <a:tc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2.</a:t>
                      </a:r>
                      <a:r>
                        <a:rPr lang="en-US" sz="800" kern="1200" baseline="0" dirty="0" smtClean="0">
                          <a:effectLst/>
                        </a:rPr>
                        <a:t> </a:t>
                      </a:r>
                      <a:r>
                        <a:rPr lang="ru-RU" sz="800" kern="1200" dirty="0" smtClean="0">
                          <a:effectLst/>
                        </a:rPr>
                        <a:t>Обмен паев фонда не предусмотрен.</a:t>
                      </a:r>
                      <a:endParaRPr lang="ru-RU" sz="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662">
                <a:tc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3.</a:t>
                      </a:r>
                      <a:r>
                        <a:rPr lang="en-US" sz="800" kern="1200" baseline="0" dirty="0" smtClean="0">
                          <a:effectLst/>
                        </a:rPr>
                        <a:t> </a:t>
                      </a:r>
                      <a:r>
                        <a:rPr lang="ru-RU" sz="800" kern="1200" dirty="0" smtClean="0">
                          <a:effectLst/>
                        </a:rPr>
                        <a:t>Правила доверительного управления фондом зарегистрированы </a:t>
                      </a:r>
                      <a:r>
                        <a:rPr lang="en-US" sz="800" kern="1200" dirty="0" smtClean="0">
                          <a:effectLst/>
                        </a:rPr>
                        <a:t> </a:t>
                      </a:r>
                      <a:r>
                        <a:rPr lang="ru-RU" sz="800" b="1" kern="1200" dirty="0" smtClean="0">
                          <a:effectLst/>
                        </a:rPr>
                        <a:t>15.06.2020 </a:t>
                      </a:r>
                      <a:r>
                        <a:rPr lang="ru-RU" sz="800" kern="1200" baseline="0" dirty="0" smtClean="0">
                          <a:solidFill>
                            <a:schemeClr val="tx1"/>
                          </a:solidFill>
                          <a:effectLst/>
                        </a:rPr>
                        <a:t>года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 в реестре паевых инвестиционных фондов за      </a:t>
                      </a:r>
                      <a:r>
                        <a:rPr lang="ru-RU" sz="8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№ </a:t>
                      </a:r>
                      <a:r>
                        <a:rPr lang="ru-RU" sz="800" b="1" kern="1200" dirty="0" smtClean="0">
                          <a:effectLst/>
                        </a:rPr>
                        <a:t>4073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6771">
                <a:tc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4.</a:t>
                      </a:r>
                      <a:r>
                        <a:rPr lang="en-US" sz="800" kern="1200" baseline="0" dirty="0" smtClean="0">
                          <a:effectLst/>
                        </a:rPr>
                        <a:t> </a:t>
                      </a:r>
                      <a:r>
                        <a:rPr lang="ru-RU" sz="800" kern="1200" dirty="0" smtClean="0">
                          <a:effectLst/>
                        </a:rPr>
                        <a:t>Фонд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сформирован (дата завершения (окончания) формирования фонда) </a:t>
                      </a:r>
                      <a:r>
                        <a:rPr lang="ru-RU" sz="800" b="1" kern="1200" dirty="0" smtClean="0">
                          <a:effectLst/>
                        </a:rPr>
                        <a:t>08.07.2020 </a:t>
                      </a:r>
                      <a:r>
                        <a:rPr lang="ru-RU" sz="800" kern="1200" dirty="0" smtClean="0">
                          <a:effectLst/>
                        </a:rPr>
                        <a:t>года.</a:t>
                      </a:r>
                      <a:endParaRPr lang="ru-RU" sz="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effectLst/>
                        </a:rPr>
                        <a:t>5.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Вся необходимая информация раскрывается на сайте АО «УК МКБ Инвестиции» в информационно – телекоммуникационной сети «Интернет» по адресу: www.mkb-am.ru (далее – Сайт). Получить информацию о паевом инвестиционном фонде, ознакомиться с правилами доверительного управления паевым инвестиционным фондом и иными документами, предусмотренными Федеральным законом от 29.11.2001 № 156-ФЗ «Об инвестиционных фондах» и нормативными актами в сфере финансовых рынков, а также по адресу: 123112, г. Москва, 1-й Красногвардейский проезд, д.22, стр. 1, этаж 18, </a:t>
                      </a:r>
                      <a:r>
                        <a:rPr lang="ru-RU" sz="800" kern="120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тел.: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+7 (495) 241-30-27 или на Сайте. </a:t>
                      </a:r>
                      <a:endParaRPr lang="ru-RU" sz="800" b="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6.</a:t>
                      </a:r>
                      <a:r>
                        <a:rPr lang="en-US" sz="800" kern="1200" baseline="0" dirty="0" smtClean="0">
                          <a:effectLst/>
                        </a:rPr>
                        <a:t> </a:t>
                      </a:r>
                      <a:r>
                        <a:rPr lang="ru-RU" sz="800" kern="1200" baseline="0" dirty="0" smtClean="0">
                          <a:effectLst/>
                        </a:rPr>
                        <a:t> </a:t>
                      </a:r>
                      <a:r>
                        <a:rPr lang="ru-RU" sz="800" b="1" kern="1200" baseline="0" dirty="0" smtClean="0">
                          <a:effectLst/>
                        </a:rPr>
                        <a:t>Информация об управляющей компании</a:t>
                      </a:r>
                      <a:r>
                        <a:rPr lang="ru-RU" sz="800" kern="1200" baseline="0" dirty="0" smtClean="0">
                          <a:effectLst/>
                        </a:rPr>
                        <a:t>.</a:t>
                      </a:r>
                    </a:p>
                    <a:p>
                      <a:r>
                        <a:rPr lang="ru-RU" sz="800" kern="1200" baseline="0" dirty="0" smtClean="0">
                          <a:effectLst/>
                        </a:rPr>
                        <a:t>Полное фирменное наименование на русском языке:  Акционерное общество «Управляющая компания «МКБ Инвестиции»</a:t>
                      </a:r>
                    </a:p>
                    <a:p>
                      <a:r>
                        <a:rPr lang="ru-RU" sz="800" kern="1200" baseline="0" dirty="0" smtClean="0">
                          <a:effectLst/>
                        </a:rPr>
                        <a:t>Сокращенное фирменное наименование на русском языке:  АО «УК МКБ Инвестиции»</a:t>
                      </a:r>
                    </a:p>
                    <a:p>
                      <a:r>
                        <a:rPr lang="ru-RU" sz="800" kern="1200" baseline="0" dirty="0" smtClean="0">
                          <a:effectLst/>
                        </a:rPr>
                        <a:t>Полное фирменное наименование на английском языке:  MKB </a:t>
                      </a:r>
                      <a:r>
                        <a:rPr lang="ru-RU" sz="800" kern="1200" baseline="0" dirty="0" err="1" smtClean="0">
                          <a:effectLst/>
                        </a:rPr>
                        <a:t>Investments</a:t>
                      </a:r>
                      <a:r>
                        <a:rPr lang="ru-RU" sz="800" kern="1200" baseline="0" dirty="0" smtClean="0">
                          <a:effectLst/>
                        </a:rPr>
                        <a:t> </a:t>
                      </a:r>
                      <a:r>
                        <a:rPr lang="ru-RU" sz="800" kern="1200" baseline="0" dirty="0" err="1" smtClean="0">
                          <a:effectLst/>
                        </a:rPr>
                        <a:t>Asset</a:t>
                      </a:r>
                      <a:r>
                        <a:rPr lang="ru-RU" sz="800" kern="1200" baseline="0" dirty="0" smtClean="0">
                          <a:effectLst/>
                        </a:rPr>
                        <a:t> </a:t>
                      </a:r>
                      <a:r>
                        <a:rPr lang="ru-RU" sz="800" kern="1200" baseline="0" dirty="0" err="1" smtClean="0">
                          <a:effectLst/>
                        </a:rPr>
                        <a:t>Management</a:t>
                      </a:r>
                      <a:r>
                        <a:rPr lang="ru-RU" sz="800" kern="1200" baseline="0" dirty="0" smtClean="0">
                          <a:effectLst/>
                        </a:rPr>
                        <a:t> JSC</a:t>
                      </a:r>
                    </a:p>
                    <a:p>
                      <a:r>
                        <a:rPr lang="ru-RU" sz="800" kern="1200" baseline="0" dirty="0" smtClean="0">
                          <a:effectLst/>
                        </a:rPr>
                        <a:t>Сокращенно фирменное наименование на английском языке:  MKB </a:t>
                      </a:r>
                      <a:r>
                        <a:rPr lang="ru-RU" sz="800" kern="1200" baseline="0" dirty="0" err="1" smtClean="0">
                          <a:effectLst/>
                        </a:rPr>
                        <a:t>Investments</a:t>
                      </a:r>
                      <a:r>
                        <a:rPr lang="ru-RU" sz="800" kern="1200" baseline="0" dirty="0" smtClean="0">
                          <a:effectLst/>
                        </a:rPr>
                        <a:t> AM</a:t>
                      </a:r>
                    </a:p>
                    <a:p>
                      <a:r>
                        <a:rPr lang="ru-RU" sz="800" kern="1200" baseline="0" dirty="0" smtClean="0">
                          <a:effectLst/>
                        </a:rPr>
                        <a:t>Адрес: 123112, г. Москва, 1-й Красногвардейский проезд, д.22, стр. 1, этаж 18</a:t>
                      </a:r>
                      <a:endParaRPr lang="en-US" sz="800" kern="1200" baseline="0" dirty="0" smtClean="0">
                        <a:effectLst/>
                      </a:endParaRPr>
                    </a:p>
                    <a:p>
                      <a:r>
                        <a:rPr lang="ru-RU" sz="800" kern="1200" baseline="0" dirty="0" smtClean="0">
                          <a:effectLst/>
                        </a:rPr>
                        <a:t>Номер телефона: тел.:+7 (495) 241-30-27 </a:t>
                      </a:r>
                      <a:endParaRPr lang="en-US" sz="800" kern="1200" baseline="0" dirty="0" smtClean="0">
                        <a:effectLst/>
                      </a:endParaRPr>
                    </a:p>
                    <a:p>
                      <a:r>
                        <a:rPr lang="ru-RU" sz="800" kern="1200" baseline="0" dirty="0" smtClean="0">
                          <a:effectLst/>
                        </a:rPr>
                        <a:t>Сайт в сети «Интернет»: </a:t>
                      </a:r>
                      <a:r>
                        <a:rPr lang="en-US" sz="800" kern="1200" baseline="0" dirty="0" smtClean="0">
                          <a:effectLst/>
                        </a:rPr>
                        <a:t>www.mkb-am.ru</a:t>
                      </a:r>
                    </a:p>
                    <a:p>
                      <a:r>
                        <a:rPr lang="ru-RU" sz="800" kern="1200" baseline="0" dirty="0" smtClean="0">
                          <a:effectLst/>
                        </a:rPr>
                        <a:t>Лицензия № </a:t>
                      </a:r>
                      <a:r>
                        <a:rPr lang="ru-RU" sz="800" dirty="0" smtClean="0"/>
                        <a:t>21-000-1-00012</a:t>
                      </a:r>
                      <a:r>
                        <a:rPr lang="ru-RU" sz="800" kern="1200" baseline="0" dirty="0" smtClean="0">
                          <a:effectLst/>
                        </a:rPr>
                        <a:t>, выдана 31.10.1996.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7</a:t>
                      </a:r>
                      <a:r>
                        <a:rPr lang="ru-RU" sz="800" b="1" kern="1200" dirty="0" smtClean="0">
                          <a:effectLst/>
                        </a:rPr>
                        <a:t>.</a:t>
                      </a:r>
                      <a:r>
                        <a:rPr lang="en-US" sz="800" b="1" kern="1200" baseline="0" dirty="0" smtClean="0">
                          <a:effectLst/>
                        </a:rPr>
                        <a:t> </a:t>
                      </a:r>
                      <a:r>
                        <a:rPr lang="ru-RU" sz="800" b="1" kern="1200" baseline="0" dirty="0" smtClean="0">
                          <a:effectLst/>
                        </a:rPr>
                        <a:t>Информация о специализированном депозитарии фонда.</a:t>
                      </a:r>
                    </a:p>
                    <a:p>
                      <a:r>
                        <a:rPr lang="ru-RU" sz="800" kern="1200" dirty="0" smtClean="0">
                          <a:effectLst/>
                        </a:rPr>
                        <a:t>Полное наименование компании: Акционерное общество «Депозитарная компания «РЕГИОН»</a:t>
                      </a:r>
                    </a:p>
                    <a:p>
                      <a:r>
                        <a:rPr lang="ru-RU" sz="800" kern="1200" dirty="0" smtClean="0">
                          <a:effectLst/>
                        </a:rPr>
                        <a:t>Краткое наименование компании: АО «ДК РЕГИОН»</a:t>
                      </a:r>
                    </a:p>
                    <a:p>
                      <a:r>
                        <a:rPr lang="ru-RU" sz="800" kern="1200" dirty="0" smtClean="0">
                          <a:effectLst/>
                        </a:rPr>
                        <a:t>Наименование на английском языке: «</a:t>
                      </a:r>
                      <a:r>
                        <a:rPr lang="ru-RU" sz="800" kern="1200" dirty="0" err="1" smtClean="0">
                          <a:effectLst/>
                        </a:rPr>
                        <a:t>Depository</a:t>
                      </a:r>
                      <a:r>
                        <a:rPr lang="ru-RU" sz="800" kern="1200" dirty="0" smtClean="0">
                          <a:effectLst/>
                        </a:rPr>
                        <a:t> </a:t>
                      </a:r>
                      <a:r>
                        <a:rPr lang="ru-RU" sz="800" kern="1200" dirty="0" err="1" smtClean="0">
                          <a:effectLst/>
                        </a:rPr>
                        <a:t>company</a:t>
                      </a:r>
                      <a:r>
                        <a:rPr lang="ru-RU" sz="800" kern="1200" dirty="0" smtClean="0">
                          <a:effectLst/>
                        </a:rPr>
                        <a:t> «REGION»</a:t>
                      </a:r>
                    </a:p>
                    <a:p>
                      <a:r>
                        <a:rPr lang="ru-RU" sz="800" kern="1200" dirty="0" smtClean="0">
                          <a:effectLst/>
                        </a:rPr>
                        <a:t>Официальный сайт в сети «Интернет»: </a:t>
                      </a:r>
                      <a:r>
                        <a:rPr lang="ru-RU" sz="800" kern="1200" dirty="0" smtClean="0">
                          <a:effectLst/>
                          <a:hlinkClick r:id="rId3"/>
                        </a:rPr>
                        <a:t>http://region-dk.ru</a:t>
                      </a:r>
                      <a:endParaRPr lang="ru-RU" sz="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8</a:t>
                      </a:r>
                      <a:r>
                        <a:rPr lang="ru-RU" sz="800" b="1" kern="1200" dirty="0" smtClean="0">
                          <a:effectLst/>
                        </a:rPr>
                        <a:t>.</a:t>
                      </a:r>
                      <a:r>
                        <a:rPr lang="en-US" sz="800" b="1" kern="1200" baseline="0" dirty="0" smtClean="0">
                          <a:effectLst/>
                        </a:rPr>
                        <a:t> </a:t>
                      </a:r>
                      <a:r>
                        <a:rPr lang="ru-RU" sz="800" b="1" kern="1200" dirty="0" smtClean="0">
                          <a:effectLst/>
                        </a:rPr>
                        <a:t>Информация о лице, осуществляющем ведение реестра владельцев инвестиционных паев</a:t>
                      </a:r>
                      <a:r>
                        <a:rPr lang="ru-RU" sz="800" b="1" strike="noStrike" kern="1200" baseline="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800" b="1" kern="1200" dirty="0" smtClean="0">
                          <a:effectLst/>
                        </a:rPr>
                        <a:t>фонда:</a:t>
                      </a:r>
                    </a:p>
                    <a:p>
                      <a:r>
                        <a:rPr lang="ru-RU" sz="800" kern="1200" dirty="0" smtClean="0">
                          <a:effectLst/>
                        </a:rPr>
                        <a:t>Полное наименование компании: Акционерное общество «Депозитарная компания «РЕГИОН»</a:t>
                      </a:r>
                    </a:p>
                    <a:p>
                      <a:r>
                        <a:rPr lang="ru-RU" sz="800" kern="1200" dirty="0" smtClean="0">
                          <a:effectLst/>
                        </a:rPr>
                        <a:t>Краткое наименование компании: АО «ДК РЕГИОН»</a:t>
                      </a:r>
                    </a:p>
                    <a:p>
                      <a:r>
                        <a:rPr lang="ru-RU" sz="800" kern="1200" dirty="0" smtClean="0">
                          <a:effectLst/>
                        </a:rPr>
                        <a:t>Наименование на английском языке: «</a:t>
                      </a:r>
                      <a:r>
                        <a:rPr lang="ru-RU" sz="800" kern="1200" dirty="0" err="1" smtClean="0">
                          <a:effectLst/>
                        </a:rPr>
                        <a:t>Depository</a:t>
                      </a:r>
                      <a:r>
                        <a:rPr lang="ru-RU" sz="800" kern="1200" dirty="0" smtClean="0">
                          <a:effectLst/>
                        </a:rPr>
                        <a:t> </a:t>
                      </a:r>
                      <a:r>
                        <a:rPr lang="ru-RU" sz="800" kern="1200" dirty="0" err="1" smtClean="0">
                          <a:effectLst/>
                        </a:rPr>
                        <a:t>company</a:t>
                      </a:r>
                      <a:r>
                        <a:rPr lang="ru-RU" sz="800" kern="1200" dirty="0" smtClean="0">
                          <a:effectLst/>
                        </a:rPr>
                        <a:t> «REGION»</a:t>
                      </a:r>
                    </a:p>
                    <a:p>
                      <a:r>
                        <a:rPr lang="ru-RU" sz="800" kern="1200" dirty="0" smtClean="0">
                          <a:effectLst/>
                        </a:rPr>
                        <a:t>Официальный сайт в сети «Интернет»: http://region-dk.ru</a:t>
                      </a:r>
                      <a:endParaRPr lang="ru-RU" sz="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9.</a:t>
                      </a:r>
                      <a:r>
                        <a:rPr lang="en-US" sz="800" kern="1200" baseline="0" dirty="0" smtClean="0">
                          <a:effectLst/>
                        </a:rPr>
                        <a:t> </a:t>
                      </a:r>
                      <a:r>
                        <a:rPr lang="ru-RU" sz="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Контроль и надзор за деятельностью управляющей компании паевого инвестиционного фонда в соответствии с подпунктом 10 пункта 2 статьи 55 Федерального закона от 29.11.2001 № 156-ФЗ «Об инвестиционных фондах»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осуществляет Банк России, официальный сайт Банка России в информационно – телекоммуникационной сети «Интернет» www.cbr.ru, номер телефона Банка России 8 (800) 300-30-00</a:t>
                      </a:r>
                      <a:endParaRPr lang="ru-RU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7063080"/>
              </p:ext>
            </p:extLst>
          </p:nvPr>
        </p:nvGraphicFramePr>
        <p:xfrm>
          <a:off x="364209" y="802666"/>
          <a:ext cx="6062084" cy="2406217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30310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10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effectLst/>
                        </a:rPr>
                        <a:t>Раздел 6. Комиссии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effectLst/>
                        </a:rPr>
                        <a:t>Комиссии, оплачиваемые однократно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255"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effectLst/>
                        </a:rPr>
                        <a:t>При приобретении инвестиционного пая (надбавка)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effectLst/>
                        </a:rPr>
                        <a:t>0%</a:t>
                      </a:r>
                      <a:endParaRPr lang="ru-RU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1402"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effectLst/>
                        </a:rPr>
                        <a:t>При погашении инвестиционного пая (скидка)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effectLst/>
                        </a:rPr>
                        <a:t>0</a:t>
                      </a:r>
                      <a:r>
                        <a:rPr lang="en-US" sz="800" kern="1200" dirty="0" smtClean="0">
                          <a:effectLst/>
                        </a:rPr>
                        <a:t>%</a:t>
                      </a:r>
                      <a:endParaRPr lang="ru-RU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effectLst/>
                        </a:rPr>
                        <a:t>Комиссии, оплачиваемые на регулярной основе (ежегодно)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effectLst/>
                        </a:rPr>
                        <a:t>Вознаграждения и расходы, подлежащие оплате за счет активов паевого инвестиционного фонда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effectLst/>
                        </a:rPr>
                        <a:t>До </a:t>
                      </a:r>
                      <a:r>
                        <a:rPr lang="en-US" sz="800" kern="1200" dirty="0" smtClean="0">
                          <a:effectLst/>
                        </a:rPr>
                        <a:t>0,40</a:t>
                      </a:r>
                      <a:r>
                        <a:rPr lang="ru-RU" sz="800" kern="1200" dirty="0" smtClean="0">
                          <a:effectLst/>
                        </a:rPr>
                        <a:t>% </a:t>
                      </a:r>
                      <a:endParaRPr lang="ru-RU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effectLst/>
                        </a:rPr>
                        <a:t>Размер комиссий указан в процентах от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среднегодовой</a:t>
                      </a:r>
                      <a:r>
                        <a:rPr lang="ru-RU" sz="800" kern="1200" dirty="0" smtClean="0">
                          <a:effectLst/>
                        </a:rPr>
                        <a:t> стоимости чистых активов паевого инвестиционного фонда.</a:t>
                      </a:r>
                    </a:p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effectLst/>
                        </a:rPr>
                        <a:t>Подробные условия указаны в правилах доверительного управления паевым инвестиционным фондом</a:t>
                      </a:r>
                    </a:p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8460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s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DCED507CAE12A4295B37541F009F3F8" ma:contentTypeVersion="0" ma:contentTypeDescription="Create a new document." ma:contentTypeScope="" ma:versionID="364b13f0a1afe548f8f36d5bfdcd4c19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98296DE-EC07-49B1-A900-21BF83B1DE58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A9F1ECEF-F850-4E9B-B397-C9CD13FDA60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8463A08-27CD-4EB1-8DA8-553DAA0BD2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21513</TotalTime>
  <Words>1240</Words>
  <Application>Microsoft Office PowerPoint</Application>
  <PresentationFormat>Лист A4 (210x297 мм)</PresentationFormat>
  <Paragraphs>116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10" baseType="lpstr">
      <vt:lpstr>Trebuchet MS</vt:lpstr>
      <vt:lpstr>Arial</vt:lpstr>
      <vt:lpstr>Calibri</vt:lpstr>
      <vt:lpstr>Times New Roman</vt:lpstr>
      <vt:lpstr>Calibri,Bold</vt:lpstr>
      <vt:lpstr>Circe</vt:lpstr>
      <vt:lpstr>Templates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Sergey Mitin</dc:creator>
  <cp:lastModifiedBy>Малышев Сергей Львович</cp:lastModifiedBy>
  <cp:revision>1528</cp:revision>
  <cp:lastPrinted>2019-03-13T13:39:02Z</cp:lastPrinted>
  <dcterms:created xsi:type="dcterms:W3CDTF">2018-04-05T01:46:32Z</dcterms:created>
  <dcterms:modified xsi:type="dcterms:W3CDTF">2022-05-16T17:25:22Z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0x0101005DCED507CAE12A4295B37541F009F3F8</vt:lpwstr>
  </property>
</Properties>
</file>